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charts/chart1.xml" ContentType="application/vnd.openxmlformats-officedocument.drawingml.char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 id="2147483700" r:id="rId5"/>
    <p:sldMasterId id="2147483713" r:id="rId6"/>
  </p:sld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Lst>
  <p:sldSz cx="12192000" cy="6858000"/>
  <p:notesSz cx="7559675" cy="106918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2" d="100"/>
          <a:sy n="42" d="100"/>
        </p:scale>
        <p:origin x="62" y="76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slide" Target="slides/slide44.xml"/><Relationship Id="rId55" Type="http://schemas.openxmlformats.org/officeDocument/2006/relationships/slide" Target="slides/slide49.xml"/><Relationship Id="rId63" Type="http://schemas.openxmlformats.org/officeDocument/2006/relationships/slide" Target="slides/slide57.xml"/><Relationship Id="rId68" Type="http://schemas.openxmlformats.org/officeDocument/2006/relationships/slide" Target="slides/slide62.xml"/><Relationship Id="rId76" Type="http://schemas.openxmlformats.org/officeDocument/2006/relationships/slide" Target="slides/slide70.xml"/><Relationship Id="rId84" Type="http://schemas.openxmlformats.org/officeDocument/2006/relationships/viewProps" Target="viewProps.xml"/><Relationship Id="rId7" Type="http://schemas.openxmlformats.org/officeDocument/2006/relationships/slide" Target="slides/slide1.xml"/><Relationship Id="rId71" Type="http://schemas.openxmlformats.org/officeDocument/2006/relationships/slide" Target="slides/slide65.xml"/><Relationship Id="rId2" Type="http://schemas.openxmlformats.org/officeDocument/2006/relationships/slideMaster" Target="slideMasters/slideMaster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slide" Target="slides/slide52.xml"/><Relationship Id="rId66" Type="http://schemas.openxmlformats.org/officeDocument/2006/relationships/slide" Target="slides/slide60.xml"/><Relationship Id="rId74" Type="http://schemas.openxmlformats.org/officeDocument/2006/relationships/slide" Target="slides/slide68.xml"/><Relationship Id="rId79" Type="http://schemas.openxmlformats.org/officeDocument/2006/relationships/slide" Target="slides/slide73.xml"/><Relationship Id="rId5" Type="http://schemas.openxmlformats.org/officeDocument/2006/relationships/slideMaster" Target="slideMasters/slideMaster5.xml"/><Relationship Id="rId61" Type="http://schemas.openxmlformats.org/officeDocument/2006/relationships/slide" Target="slides/slide55.xml"/><Relationship Id="rId82" Type="http://schemas.openxmlformats.org/officeDocument/2006/relationships/slide" Target="slides/slide76.xml"/><Relationship Id="rId19" Type="http://schemas.openxmlformats.org/officeDocument/2006/relationships/slide" Target="slides/slide13.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slide" Target="slides/slide50.xml"/><Relationship Id="rId64" Type="http://schemas.openxmlformats.org/officeDocument/2006/relationships/slide" Target="slides/slide58.xml"/><Relationship Id="rId69" Type="http://schemas.openxmlformats.org/officeDocument/2006/relationships/slide" Target="slides/slide63.xml"/><Relationship Id="rId77" Type="http://schemas.openxmlformats.org/officeDocument/2006/relationships/slide" Target="slides/slide71.xml"/><Relationship Id="rId8" Type="http://schemas.openxmlformats.org/officeDocument/2006/relationships/slide" Target="slides/slide2.xml"/><Relationship Id="rId51" Type="http://schemas.openxmlformats.org/officeDocument/2006/relationships/slide" Target="slides/slide45.xml"/><Relationship Id="rId72" Type="http://schemas.openxmlformats.org/officeDocument/2006/relationships/slide" Target="slides/slide66.xml"/><Relationship Id="rId80" Type="http://schemas.openxmlformats.org/officeDocument/2006/relationships/slide" Target="slides/slide74.xml"/><Relationship Id="rId85"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slide" Target="slides/slide53.xml"/><Relationship Id="rId67" Type="http://schemas.openxmlformats.org/officeDocument/2006/relationships/slide" Target="slides/slide61.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openxmlformats.org/officeDocument/2006/relationships/slide" Target="slides/slide56.xml"/><Relationship Id="rId70" Type="http://schemas.openxmlformats.org/officeDocument/2006/relationships/slide" Target="slides/slide64.xml"/><Relationship Id="rId75" Type="http://schemas.openxmlformats.org/officeDocument/2006/relationships/slide" Target="slides/slide69.xml"/><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slide" Target="slides/slide51.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slide" Target="slides/slide54.xml"/><Relationship Id="rId65" Type="http://schemas.openxmlformats.org/officeDocument/2006/relationships/slide" Target="slides/slide59.xml"/><Relationship Id="rId73" Type="http://schemas.openxmlformats.org/officeDocument/2006/relationships/slide" Target="slides/slide67.xml"/><Relationship Id="rId78" Type="http://schemas.openxmlformats.org/officeDocument/2006/relationships/slide" Target="slides/slide72.xml"/><Relationship Id="rId81" Type="http://schemas.openxmlformats.org/officeDocument/2006/relationships/slide" Target="slides/slide75.xml"/><Relationship Id="rId86" Type="http://schemas.openxmlformats.org/officeDocument/2006/relationships/tableStyles" Target="tableStyles.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de-DE"/>
  <c:roundedCorners val="0"/>
  <c:style val="2"/>
  <c:chart>
    <c:title>
      <c:tx>
        <c:rich>
          <a:bodyPr rot="0"/>
          <a:lstStyle/>
          <a:p>
            <a:pPr>
              <a:defRPr sz="1300" b="0" strike="noStrike" spc="-1">
                <a:solidFill>
                  <a:srgbClr val="000000"/>
                </a:solidFill>
                <a:latin typeface="DejaVu Sans"/>
                <a:ea typeface="DejaVu Sans"/>
              </a:defRPr>
            </a:pPr>
            <a:r>
              <a:rPr lang="en-US" sz="1300" b="0" strike="noStrike" spc="-1">
                <a:solidFill>
                  <a:srgbClr val="000000"/>
                </a:solidFill>
                <a:latin typeface="DejaVu Sans"/>
                <a:ea typeface="DejaVu Sans"/>
              </a:rPr>
              <a:t>Summary of overall lifecycle GWP impacts for Lower Medium Cars for different powertrain type</a:t>
            </a:r>
          </a:p>
        </c:rich>
      </c:tx>
      <c:overlay val="0"/>
      <c:spPr>
        <a:noFill/>
        <a:ln w="0">
          <a:noFill/>
        </a:ln>
      </c:spPr>
    </c:title>
    <c:autoTitleDeleted val="0"/>
    <c:plotArea>
      <c:layout/>
      <c:barChart>
        <c:barDir val="bar"/>
        <c:grouping val="clustered"/>
        <c:varyColors val="0"/>
        <c:ser>
          <c:idx val="0"/>
          <c:order val="0"/>
          <c:tx>
            <c:strRef>
              <c:f>label 0</c:f>
              <c:strCache>
                <c:ptCount val="1"/>
                <c:pt idx="0">
                  <c:v>2050 (TECH1.5)</c:v>
                </c:pt>
              </c:strCache>
            </c:strRef>
          </c:tx>
          <c:spPr>
            <a:solidFill>
              <a:srgbClr val="579D1C"/>
            </a:solidFill>
            <a:ln w="0">
              <a:noFill/>
            </a:ln>
          </c:spPr>
          <c:invertIfNegative val="0"/>
          <c:dLbls>
            <c:spPr>
              <a:noFill/>
              <a:ln>
                <a:noFill/>
              </a:ln>
              <a:effectLst/>
            </c:spPr>
            <c:txPr>
              <a:bodyPr wrap="square"/>
              <a:lstStyle/>
              <a:p>
                <a:pPr>
                  <a:defRPr sz="1000" b="0" strike="noStrike" spc="-1">
                    <a:solidFill>
                      <a:srgbClr val="000000"/>
                    </a:solidFill>
                    <a:latin typeface="DejaVu Sans"/>
                    <a:ea typeface="DejaVu Sans"/>
                  </a:defRPr>
                </a:pPr>
                <a:endParaRPr lang="de-DE"/>
              </a:p>
            </c:txPr>
            <c:dLblPos val="outEnd"/>
            <c:showLegendKey val="0"/>
            <c:showVal val="0"/>
            <c:showCatName val="0"/>
            <c:showSerName val="0"/>
            <c:showPercent val="0"/>
            <c:showBubbleSize val="1"/>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0</c:f>
              <c:numCache>
                <c:formatCode>General</c:formatCode>
                <c:ptCount val="10"/>
                <c:pt idx="0">
                  <c:v>52</c:v>
                </c:pt>
                <c:pt idx="1">
                  <c:v>30</c:v>
                </c:pt>
                <c:pt idx="2">
                  <c:v>50</c:v>
                </c:pt>
                <c:pt idx="3">
                  <c:v>52</c:v>
                </c:pt>
                <c:pt idx="4">
                  <c:v>100</c:v>
                </c:pt>
                <c:pt idx="5">
                  <c:v>125</c:v>
                </c:pt>
                <c:pt idx="6">
                  <c:v>180</c:v>
                </c:pt>
                <c:pt idx="7">
                  <c:v>220</c:v>
                </c:pt>
                <c:pt idx="8">
                  <c:v>125</c:v>
                </c:pt>
                <c:pt idx="9">
                  <c:v>160</c:v>
                </c:pt>
              </c:numCache>
            </c:numRef>
          </c:val>
          <c:extLst>
            <c:ext xmlns:c16="http://schemas.microsoft.com/office/drawing/2014/chart" uri="{C3380CC4-5D6E-409C-BE32-E72D297353CC}">
              <c16:uniqueId val="{00000000-2F02-4C6F-95A1-E791476AEA21}"/>
            </c:ext>
          </c:extLst>
        </c:ser>
        <c:ser>
          <c:idx val="1"/>
          <c:order val="1"/>
          <c:tx>
            <c:strRef>
              <c:f>label 1</c:f>
              <c:strCache>
                <c:ptCount val="1"/>
                <c:pt idx="0">
                  <c:v>2050</c:v>
                </c:pt>
              </c:strCache>
            </c:strRef>
          </c:tx>
          <c:spPr>
            <a:solidFill>
              <a:srgbClr val="FFD320"/>
            </a:solidFill>
            <a:ln w="0">
              <a:noFill/>
            </a:ln>
          </c:spPr>
          <c:invertIfNegative val="0"/>
          <c:dPt>
            <c:idx val="8"/>
            <c:invertIfNegative val="0"/>
            <c:bubble3D val="0"/>
            <c:extLst>
              <c:ext xmlns:c16="http://schemas.microsoft.com/office/drawing/2014/chart" uri="{C3380CC4-5D6E-409C-BE32-E72D297353CC}">
                <c16:uniqueId val="{00000002-2F02-4C6F-95A1-E791476AEA21}"/>
              </c:ext>
            </c:extLst>
          </c:dPt>
          <c:dLbls>
            <c:dLbl>
              <c:idx val="8"/>
              <c:spPr/>
              <c:txPr>
                <a:bodyPr wrap="square"/>
                <a:lstStyle/>
                <a:p>
                  <a:pPr>
                    <a:defRPr sz="1000" b="0" strike="noStrike" spc="-1">
                      <a:solidFill>
                        <a:srgbClr val="000000"/>
                      </a:solidFill>
                      <a:latin typeface="DejaVu Sans"/>
                      <a:ea typeface="DejaVu Sans"/>
                    </a:defRPr>
                  </a:pPr>
                  <a:endParaRPr lang="de-DE"/>
                </a:p>
              </c:txPr>
              <c:dLblPos val="outEnd"/>
              <c:showLegendKey val="0"/>
              <c:showVal val="0"/>
              <c:showCatName val="0"/>
              <c:showSerName val="0"/>
              <c:showPercent val="0"/>
              <c:showBubbleSize val="1"/>
              <c:extLst>
                <c:ext xmlns:c16="http://schemas.microsoft.com/office/drawing/2014/chart" uri="{C3380CC4-5D6E-409C-BE32-E72D297353CC}">
                  <c16:uniqueId val="{00000002-2F02-4C6F-95A1-E791476AEA21}"/>
                </c:ext>
              </c:extLst>
            </c:dLbl>
            <c:spPr>
              <a:noFill/>
              <a:ln>
                <a:noFill/>
              </a:ln>
              <a:effectLst/>
            </c:spPr>
            <c:txPr>
              <a:bodyPr wrap="square"/>
              <a:lstStyle/>
              <a:p>
                <a:pPr>
                  <a:defRPr sz="1000" b="0" strike="noStrike" spc="-1">
                    <a:solidFill>
                      <a:srgbClr val="000000"/>
                    </a:solidFill>
                    <a:latin typeface="DejaVu Sans"/>
                    <a:ea typeface="DejaVu Sans"/>
                  </a:defRPr>
                </a:pPr>
                <a:endParaRPr lang="de-DE"/>
              </a:p>
            </c:txPr>
            <c:dLblPos val="outEnd"/>
            <c:showLegendKey val="0"/>
            <c:showVal val="0"/>
            <c:showCatName val="0"/>
            <c:showSerName val="0"/>
            <c:showPercent val="0"/>
            <c:showBubbleSize val="1"/>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1</c:f>
              <c:numCache>
                <c:formatCode>General</c:formatCode>
                <c:ptCount val="10"/>
                <c:pt idx="0">
                  <c:v>80</c:v>
                </c:pt>
                <c:pt idx="1">
                  <c:v>45</c:v>
                </c:pt>
                <c:pt idx="2">
                  <c:v>75</c:v>
                </c:pt>
                <c:pt idx="3">
                  <c:v>75</c:v>
                </c:pt>
                <c:pt idx="4">
                  <c:v>148</c:v>
                </c:pt>
                <c:pt idx="5">
                  <c:v>160</c:v>
                </c:pt>
                <c:pt idx="6">
                  <c:v>155</c:v>
                </c:pt>
                <c:pt idx="7">
                  <c:v>225</c:v>
                </c:pt>
                <c:pt idx="8">
                  <c:v>175</c:v>
                </c:pt>
                <c:pt idx="9">
                  <c:v>220</c:v>
                </c:pt>
              </c:numCache>
            </c:numRef>
          </c:val>
          <c:extLst>
            <c:ext xmlns:c16="http://schemas.microsoft.com/office/drawing/2014/chart" uri="{C3380CC4-5D6E-409C-BE32-E72D297353CC}">
              <c16:uniqueId val="{00000003-2F02-4C6F-95A1-E791476AEA21}"/>
            </c:ext>
          </c:extLst>
        </c:ser>
        <c:ser>
          <c:idx val="2"/>
          <c:order val="2"/>
          <c:tx>
            <c:strRef>
              <c:f>label 2</c:f>
              <c:strCache>
                <c:ptCount val="1"/>
                <c:pt idx="0">
                  <c:v>2030</c:v>
                </c:pt>
              </c:strCache>
            </c:strRef>
          </c:tx>
          <c:spPr>
            <a:solidFill>
              <a:srgbClr val="FF420E"/>
            </a:solidFill>
            <a:ln w="0">
              <a:noFill/>
            </a:ln>
          </c:spPr>
          <c:invertIfNegative val="0"/>
          <c:dLbls>
            <c:spPr>
              <a:noFill/>
              <a:ln>
                <a:noFill/>
              </a:ln>
              <a:effectLst/>
            </c:spPr>
            <c:txPr>
              <a:bodyPr wrap="square"/>
              <a:lstStyle/>
              <a:p>
                <a:pPr>
                  <a:defRPr sz="1000" b="0" strike="noStrike" spc="-1">
                    <a:solidFill>
                      <a:srgbClr val="000000"/>
                    </a:solidFill>
                    <a:latin typeface="DejaVu Sans"/>
                    <a:ea typeface="DejaVu Sans"/>
                  </a:defRPr>
                </a:pPr>
                <a:endParaRPr lang="de-DE"/>
              </a:p>
            </c:txPr>
            <c:dLblPos val="outEnd"/>
            <c:showLegendKey val="0"/>
            <c:showVal val="0"/>
            <c:showCatName val="0"/>
            <c:showSerName val="0"/>
            <c:showPercent val="0"/>
            <c:showBubbleSize val="1"/>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2</c:f>
              <c:numCache>
                <c:formatCode>General</c:formatCode>
                <c:ptCount val="10"/>
                <c:pt idx="0">
                  <c:v>145</c:v>
                </c:pt>
                <c:pt idx="1">
                  <c:v>60</c:v>
                </c:pt>
                <c:pt idx="2">
                  <c:v>95</c:v>
                </c:pt>
                <c:pt idx="3">
                  <c:v>100</c:v>
                </c:pt>
                <c:pt idx="4">
                  <c:v>158</c:v>
                </c:pt>
                <c:pt idx="5">
                  <c:v>165</c:v>
                </c:pt>
                <c:pt idx="6">
                  <c:v>170</c:v>
                </c:pt>
                <c:pt idx="7">
                  <c:v>238</c:v>
                </c:pt>
                <c:pt idx="8">
                  <c:v>195</c:v>
                </c:pt>
                <c:pt idx="9">
                  <c:v>240</c:v>
                </c:pt>
              </c:numCache>
            </c:numRef>
          </c:val>
          <c:extLst>
            <c:ext xmlns:c16="http://schemas.microsoft.com/office/drawing/2014/chart" uri="{C3380CC4-5D6E-409C-BE32-E72D297353CC}">
              <c16:uniqueId val="{00000004-2F02-4C6F-95A1-E791476AEA21}"/>
            </c:ext>
          </c:extLst>
        </c:ser>
        <c:ser>
          <c:idx val="3"/>
          <c:order val="3"/>
          <c:tx>
            <c:strRef>
              <c:f>label 3</c:f>
              <c:strCache>
                <c:ptCount val="1"/>
                <c:pt idx="0">
                  <c:v>2020</c:v>
                </c:pt>
              </c:strCache>
            </c:strRef>
          </c:tx>
          <c:spPr>
            <a:solidFill>
              <a:srgbClr val="004586"/>
            </a:solidFill>
            <a:ln w="0">
              <a:noFill/>
            </a:ln>
          </c:spPr>
          <c:invertIfNegative val="0"/>
          <c:dPt>
            <c:idx val="8"/>
            <c:invertIfNegative val="0"/>
            <c:bubble3D val="0"/>
            <c:extLst>
              <c:ext xmlns:c16="http://schemas.microsoft.com/office/drawing/2014/chart" uri="{C3380CC4-5D6E-409C-BE32-E72D297353CC}">
                <c16:uniqueId val="{00000006-2F02-4C6F-95A1-E791476AEA21}"/>
              </c:ext>
            </c:extLst>
          </c:dPt>
          <c:dPt>
            <c:idx val="9"/>
            <c:invertIfNegative val="0"/>
            <c:bubble3D val="0"/>
            <c:extLst>
              <c:ext xmlns:c16="http://schemas.microsoft.com/office/drawing/2014/chart" uri="{C3380CC4-5D6E-409C-BE32-E72D297353CC}">
                <c16:uniqueId val="{00000008-2F02-4C6F-95A1-E791476AEA21}"/>
              </c:ext>
            </c:extLst>
          </c:dPt>
          <c:dLbls>
            <c:dLbl>
              <c:idx val="8"/>
              <c:numFmt formatCode="General" sourceLinked="0"/>
              <c:spPr/>
              <c:txPr>
                <a:bodyPr wrap="square"/>
                <a:lstStyle/>
                <a:p>
                  <a:pPr>
                    <a:defRPr sz="1000" b="0" strike="noStrike" spc="-1">
                      <a:solidFill>
                        <a:srgbClr val="000000"/>
                      </a:solidFill>
                      <a:latin typeface="DejaVu Sans"/>
                      <a:ea typeface="DejaVu Sans"/>
                    </a:defRPr>
                  </a:pPr>
                  <a:endParaRPr lang="de-DE"/>
                </a:p>
              </c:txPr>
              <c:dLblPos val="outEnd"/>
              <c:showLegendKey val="0"/>
              <c:showVal val="1"/>
              <c:showCatName val="0"/>
              <c:showSerName val="0"/>
              <c:showPercent val="0"/>
              <c:showBubbleSize val="1"/>
              <c:extLst>
                <c:ext xmlns:c16="http://schemas.microsoft.com/office/drawing/2014/chart" uri="{C3380CC4-5D6E-409C-BE32-E72D297353CC}">
                  <c16:uniqueId val="{00000006-2F02-4C6F-95A1-E791476AEA21}"/>
                </c:ext>
              </c:extLst>
            </c:dLbl>
            <c:dLbl>
              <c:idx val="9"/>
              <c:numFmt formatCode="General" sourceLinked="0"/>
              <c:spPr/>
              <c:txPr>
                <a:bodyPr wrap="square"/>
                <a:lstStyle/>
                <a:p>
                  <a:pPr>
                    <a:defRPr sz="1000" b="0" strike="noStrike" spc="-1">
                      <a:solidFill>
                        <a:srgbClr val="000000"/>
                      </a:solidFill>
                      <a:latin typeface="DejaVu Sans"/>
                      <a:ea typeface="DejaVu Sans"/>
                    </a:defRPr>
                  </a:pPr>
                  <a:endParaRPr lang="de-DE"/>
                </a:p>
              </c:txPr>
              <c:dLblPos val="outEnd"/>
              <c:showLegendKey val="0"/>
              <c:showVal val="1"/>
              <c:showCatName val="0"/>
              <c:showSerName val="0"/>
              <c:showPercent val="0"/>
              <c:showBubbleSize val="1"/>
              <c:extLst>
                <c:ext xmlns:c16="http://schemas.microsoft.com/office/drawing/2014/chart" uri="{C3380CC4-5D6E-409C-BE32-E72D297353CC}">
                  <c16:uniqueId val="{00000008-2F02-4C6F-95A1-E791476AEA21}"/>
                </c:ext>
              </c:extLst>
            </c:dLbl>
            <c:numFmt formatCode="General" sourceLinked="0"/>
            <c:spPr>
              <a:noFill/>
              <a:ln>
                <a:noFill/>
              </a:ln>
              <a:effectLst/>
            </c:spPr>
            <c:txPr>
              <a:bodyPr wrap="square"/>
              <a:lstStyle/>
              <a:p>
                <a:pPr>
                  <a:defRPr sz="1000" b="0" strike="noStrike" spc="-1">
                    <a:solidFill>
                      <a:srgbClr val="000000"/>
                    </a:solidFill>
                    <a:latin typeface="DejaVu Sans"/>
                    <a:ea typeface="DejaVu Sans"/>
                  </a:defRPr>
                </a:pPr>
                <a:endParaRPr lang="de-DE"/>
              </a:p>
            </c:txPr>
            <c:dLblPos val="outEnd"/>
            <c:showLegendKey val="0"/>
            <c:showVal val="1"/>
            <c:showCatName val="0"/>
            <c:showSerName val="0"/>
            <c:showPercent val="0"/>
            <c:showBubbleSize val="1"/>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3</c:f>
              <c:numCache>
                <c:formatCode>General</c:formatCode>
                <c:ptCount val="10"/>
                <c:pt idx="0">
                  <c:v>186</c:v>
                </c:pt>
                <c:pt idx="1">
                  <c:v>120</c:v>
                </c:pt>
                <c:pt idx="2">
                  <c:v>138</c:v>
                </c:pt>
                <c:pt idx="3">
                  <c:v>143</c:v>
                </c:pt>
                <c:pt idx="4">
                  <c:v>187</c:v>
                </c:pt>
                <c:pt idx="5">
                  <c:v>208</c:v>
                </c:pt>
                <c:pt idx="6">
                  <c:v>197</c:v>
                </c:pt>
                <c:pt idx="7">
                  <c:v>253</c:v>
                </c:pt>
                <c:pt idx="8">
                  <c:v>229</c:v>
                </c:pt>
                <c:pt idx="9">
                  <c:v>269</c:v>
                </c:pt>
              </c:numCache>
            </c:numRef>
          </c:val>
          <c:extLst>
            <c:ext xmlns:c16="http://schemas.microsoft.com/office/drawing/2014/chart" uri="{C3380CC4-5D6E-409C-BE32-E72D297353CC}">
              <c16:uniqueId val="{00000009-2F02-4C6F-95A1-E791476AEA21}"/>
            </c:ext>
          </c:extLst>
        </c:ser>
        <c:dLbls>
          <c:showLegendKey val="0"/>
          <c:showVal val="0"/>
          <c:showCatName val="0"/>
          <c:showSerName val="0"/>
          <c:showPercent val="0"/>
          <c:showBubbleSize val="0"/>
        </c:dLbls>
        <c:gapWidth val="100"/>
        <c:axId val="34307903"/>
        <c:axId val="94049294"/>
      </c:barChart>
      <c:catAx>
        <c:axId val="34307903"/>
        <c:scaling>
          <c:orientation val="minMax"/>
        </c:scaling>
        <c:delete val="0"/>
        <c:axPos val="l"/>
        <c:title>
          <c:tx>
            <c:rich>
              <a:bodyPr rot="-5400000"/>
              <a:lstStyle/>
              <a:p>
                <a:pPr>
                  <a:defRPr sz="900" b="0" strike="noStrike" spc="-1">
                    <a:solidFill>
                      <a:srgbClr val="000000"/>
                    </a:solidFill>
                    <a:latin typeface="DejaVu Sans"/>
                    <a:ea typeface="DejaVu Sans"/>
                  </a:defRPr>
                </a:pPr>
                <a:r>
                  <a:rPr lang="de-DE" sz="900" b="0" strike="noStrike" spc="-1">
                    <a:solidFill>
                      <a:srgbClr val="000000"/>
                    </a:solidFill>
                    <a:latin typeface="DejaVu Sans"/>
                    <a:ea typeface="DejaVu Sans"/>
                  </a:rPr>
                  <a:t>Title</a:t>
                </a:r>
              </a:p>
            </c:rich>
          </c:tx>
          <c:overlay val="0"/>
          <c:spPr>
            <a:noFill/>
            <a:ln w="0">
              <a:noFill/>
            </a:ln>
          </c:spPr>
        </c:title>
        <c:numFmt formatCode="[$-409]mm/dd/yyyy" sourceLinked="0"/>
        <c:majorTickMark val="out"/>
        <c:minorTickMark val="none"/>
        <c:tickLblPos val="nextTo"/>
        <c:spPr>
          <a:ln w="9360">
            <a:solidFill>
              <a:srgbClr val="B3B3B3"/>
            </a:solidFill>
            <a:round/>
          </a:ln>
        </c:spPr>
        <c:txPr>
          <a:bodyPr/>
          <a:lstStyle/>
          <a:p>
            <a:pPr>
              <a:defRPr sz="1000" b="0" strike="noStrike" spc="-1">
                <a:solidFill>
                  <a:srgbClr val="000000"/>
                </a:solidFill>
                <a:latin typeface="DejaVu Sans"/>
                <a:ea typeface="DejaVu Sans"/>
              </a:defRPr>
            </a:pPr>
            <a:endParaRPr lang="de-DE"/>
          </a:p>
        </c:txPr>
        <c:crossAx val="94049294"/>
        <c:crosses val="autoZero"/>
        <c:auto val="1"/>
        <c:lblAlgn val="ctr"/>
        <c:lblOffset val="100"/>
        <c:noMultiLvlLbl val="0"/>
      </c:catAx>
      <c:valAx>
        <c:axId val="94049294"/>
        <c:scaling>
          <c:orientation val="minMax"/>
        </c:scaling>
        <c:delete val="0"/>
        <c:axPos val="b"/>
        <c:title>
          <c:tx>
            <c:rich>
              <a:bodyPr rot="0"/>
              <a:lstStyle/>
              <a:p>
                <a:pPr>
                  <a:defRPr sz="900" b="0" strike="noStrike" spc="-1">
                    <a:solidFill>
                      <a:srgbClr val="000000"/>
                    </a:solidFill>
                    <a:latin typeface="DejaVu Sans"/>
                    <a:ea typeface="DejaVu Sans"/>
                  </a:defRPr>
                </a:pPr>
                <a:r>
                  <a:rPr lang="de-DE" sz="900" b="0" strike="noStrike" spc="-1">
                    <a:solidFill>
                      <a:srgbClr val="000000"/>
                    </a:solidFill>
                    <a:latin typeface="DejaVu Sans"/>
                    <a:ea typeface="DejaVu Sans"/>
                  </a:rPr>
                  <a:t>GWP [gCO2e/vkm]</a:t>
                </a:r>
              </a:p>
            </c:rich>
          </c:tx>
          <c:overlay val="0"/>
          <c:spPr>
            <a:noFill/>
            <a:ln w="0">
              <a:noFill/>
            </a:ln>
          </c:spPr>
        </c:title>
        <c:numFmt formatCode="General" sourceLinked="0"/>
        <c:majorTickMark val="out"/>
        <c:minorTickMark val="none"/>
        <c:tickLblPos val="nextTo"/>
        <c:spPr>
          <a:ln w="9360">
            <a:solidFill>
              <a:srgbClr val="B3B3B3"/>
            </a:solidFill>
            <a:round/>
          </a:ln>
        </c:spPr>
        <c:txPr>
          <a:bodyPr/>
          <a:lstStyle/>
          <a:p>
            <a:pPr>
              <a:defRPr sz="1000" b="0" strike="noStrike" spc="-1">
                <a:solidFill>
                  <a:srgbClr val="000000"/>
                </a:solidFill>
                <a:latin typeface="DejaVu Sans"/>
                <a:ea typeface="DejaVu Sans"/>
              </a:defRPr>
            </a:pPr>
            <a:endParaRPr lang="de-DE"/>
          </a:p>
        </c:txPr>
        <c:crossAx val="34307903"/>
        <c:crosses val="autoZero"/>
        <c:crossBetween val="between"/>
      </c:valAx>
      <c:spPr>
        <a:noFill/>
        <a:ln w="0">
          <a:solidFill>
            <a:srgbClr val="000000"/>
          </a:solidFill>
        </a:ln>
      </c:spPr>
    </c:plotArea>
    <c:legend>
      <c:legendPos val="b"/>
      <c:overlay val="0"/>
      <c:spPr>
        <a:noFill/>
        <a:ln w="0">
          <a:noFill/>
        </a:ln>
      </c:spPr>
      <c:txPr>
        <a:bodyPr/>
        <a:lstStyle/>
        <a:p>
          <a:pPr>
            <a:defRPr sz="1000" b="0" strike="noStrike" spc="-1">
              <a:solidFill>
                <a:srgbClr val="000000"/>
              </a:solidFill>
              <a:latin typeface="DejaVu Sans"/>
              <a:ea typeface="DejaVu Sans"/>
            </a:defRPr>
          </a:pPr>
          <a:endParaRPr lang="de-DE"/>
        </a:p>
      </c:txPr>
    </c:legend>
    <c:plotVisOnly val="1"/>
    <c:dispBlanksAs val="gap"/>
    <c:showDLblsOverMax val="1"/>
  </c:chart>
  <c:spPr>
    <a:noFill/>
    <a:ln w="9360">
      <a:noFill/>
    </a:ln>
  </c:spPr>
</c:chartSpace>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en-GB" sz="3200" b="0" strike="noStrike" spc="-1">
              <a:solidFill>
                <a:srgbClr val="000000"/>
              </a:solid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en-GB" sz="3200" b="0" strike="noStrike" spc="-1">
              <a:solidFill>
                <a:srgbClr val="000000"/>
              </a:solid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en-GB" sz="3200" b="0" strike="noStrike" spc="-1">
              <a:solidFill>
                <a:srgbClr val="000000"/>
              </a:solidFill>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9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95"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en-GB" sz="3200" b="0" strike="noStrike" spc="-1">
              <a:solidFill>
                <a:srgbClr val="000000"/>
              </a:solidFill>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97"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99"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00"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2"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en-GB" sz="3200" b="0" strike="noStrike" spc="-1">
              <a:solidFill>
                <a:srgbClr val="000000"/>
              </a:solidFill>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04"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05"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06"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08"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09"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10"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12"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13"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14"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16"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17"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19"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20"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21"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22"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24"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25"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26"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27"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28"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29"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4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41"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en-GB" sz="3200" b="0" strike="noStrike" spc="-1">
              <a:solidFill>
                <a:srgbClr val="000000"/>
              </a:solidFill>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43"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45"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46"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4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48"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en-GB" sz="3200" b="0" strike="noStrike" spc="-1">
              <a:solidFill>
                <a:srgbClr val="000000"/>
              </a:solidFill>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50"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51"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52"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54"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55"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56"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58"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59"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60"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62"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63"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6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6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66"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67"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68"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70"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71"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72"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73"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74"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75"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8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87"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en-GB" sz="3200" b="0" strike="noStrike" spc="-1">
              <a:solidFill>
                <a:srgbClr val="000000"/>
              </a:solidFill>
              <a:latin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89"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9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91"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92"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9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94"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en-GB" sz="3200" b="0" strike="noStrike" spc="-1">
              <a:solidFill>
                <a:srgbClr val="000000"/>
              </a:solidFill>
              <a:latin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9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96"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97"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98"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200"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01"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02"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204"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05"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06"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208"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09"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1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211"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12"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13"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14"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en-GB" sz="3200" b="0" strike="noStrike" spc="-1">
              <a:solidFill>
                <a:srgbClr val="000000"/>
              </a:solidFill>
              <a:latin typeface="Aria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216"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17"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18"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19"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20"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21"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3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233"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en-GB" sz="3200" b="0" strike="noStrike" spc="-1">
              <a:solidFill>
                <a:srgbClr val="000000"/>
              </a:solidFill>
              <a:latin typeface="Arial"/>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3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235"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3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237"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38"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3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40"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en-GB" sz="3200" b="0" strike="noStrike" spc="-1">
              <a:solidFill>
                <a:srgbClr val="000000"/>
              </a:solidFill>
              <a:latin typeface="Aria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4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242"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43"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44"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4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246"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47"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48"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4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250"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51"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52"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5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254"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55"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5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257"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58"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59"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60"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262"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63"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64"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65"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66"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67"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2.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image" Target="../media/image2.png"/><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1.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image" Target="../media/image2.png"/><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image" Target="../media/image1.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theme" Target="../theme/theme6.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image" Target="../media/image2.png"/><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 name="CustomShape 1"/>
          <p:cNvSpPr/>
          <p:nvPr/>
        </p:nvSpPr>
        <p:spPr>
          <a:xfrm>
            <a:off x="11444760" y="0"/>
            <a:ext cx="721440" cy="683028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FFFFFF"/>
              </a:solidFill>
              <a:latin typeface="Arial"/>
              <a:ea typeface="DejaVu Sans"/>
            </a:endParaRPr>
          </a:p>
        </p:txBody>
      </p:sp>
      <p:sp>
        <p:nvSpPr>
          <p:cNvPr id="11" name="CustomShape 2"/>
          <p:cNvSpPr/>
          <p:nvPr/>
        </p:nvSpPr>
        <p:spPr>
          <a:xfrm>
            <a:off x="11438640" y="6453360"/>
            <a:ext cx="73836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E99F96B3-9D5A-4525-9F88-9642BE54642E}" type="slidenum">
              <a:rPr lang="en-US" sz="1800" b="0" strike="noStrike" spc="-1">
                <a:solidFill>
                  <a:srgbClr val="808080"/>
                </a:solidFill>
                <a:latin typeface="Arial"/>
                <a:ea typeface="DejaVu Sans"/>
              </a:rPr>
              <a:t>‹Nr.›</a:t>
            </a:fld>
            <a:endParaRPr lang="en-GB" sz="1800" b="0" strike="noStrike" spc="-1">
              <a:solidFill>
                <a:srgbClr val="000000"/>
              </a:solidFill>
              <a:latin typeface="Arial"/>
            </a:endParaRPr>
          </a:p>
        </p:txBody>
      </p:sp>
      <p:sp>
        <p:nvSpPr>
          <p:cNvPr id="2" name="CustomShape 3"/>
          <p:cNvSpPr/>
          <p:nvPr/>
        </p:nvSpPr>
        <p:spPr>
          <a:xfrm>
            <a:off x="912240" y="1268280"/>
            <a:ext cx="9188280" cy="341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000000"/>
              </a:solidFill>
              <a:latin typeface="Arial"/>
              <a:ea typeface="DejaVu Sans"/>
            </a:endParaRPr>
          </a:p>
        </p:txBody>
      </p:sp>
      <p:pic>
        <p:nvPicPr>
          <p:cNvPr id="3" name="Picture 19" descr="Logo_TUC_de_RGB"/>
          <p:cNvPicPr/>
          <p:nvPr/>
        </p:nvPicPr>
        <p:blipFill>
          <a:blip r:embed="rId14"/>
          <a:stretch/>
        </p:blipFill>
        <p:spPr>
          <a:xfrm>
            <a:off x="0" y="0"/>
            <a:ext cx="3032280" cy="542160"/>
          </a:xfrm>
          <a:prstGeom prst="rect">
            <a:avLst/>
          </a:prstGeom>
          <a:ln w="0">
            <a:noFill/>
          </a:ln>
        </p:spPr>
      </p:pic>
      <p:pic>
        <p:nvPicPr>
          <p:cNvPr id="4" name="Grafik 2"/>
          <p:cNvPicPr/>
          <p:nvPr/>
        </p:nvPicPr>
        <p:blipFill>
          <a:blip r:embed="rId15"/>
          <a:stretch/>
        </p:blipFill>
        <p:spPr>
          <a:xfrm>
            <a:off x="7430400" y="134640"/>
            <a:ext cx="3678120" cy="494280"/>
          </a:xfrm>
          <a:prstGeom prst="rect">
            <a:avLst/>
          </a:prstGeom>
          <a:ln w="0">
            <a:noFill/>
          </a:ln>
        </p:spPr>
      </p:pic>
      <p:sp>
        <p:nvSpPr>
          <p:cNvPr id="5" name="CustomShape 4"/>
          <p:cNvSpPr/>
          <p:nvPr/>
        </p:nvSpPr>
        <p:spPr>
          <a:xfrm>
            <a:off x="912240" y="1268280"/>
            <a:ext cx="9188280" cy="341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000000"/>
              </a:solidFill>
              <a:latin typeface="Arial"/>
              <a:ea typeface="DejaVu Sans"/>
            </a:endParaRPr>
          </a:p>
        </p:txBody>
      </p:sp>
      <p:sp>
        <p:nvSpPr>
          <p:cNvPr id="6" name="CustomShape 5"/>
          <p:cNvSpPr/>
          <p:nvPr/>
        </p:nvSpPr>
        <p:spPr>
          <a:xfrm>
            <a:off x="11444760" y="0"/>
            <a:ext cx="721440" cy="683028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FFFFFF"/>
              </a:solidFill>
              <a:latin typeface="Arial"/>
              <a:ea typeface="DejaVu Sans"/>
            </a:endParaRPr>
          </a:p>
        </p:txBody>
      </p:sp>
      <p:sp>
        <p:nvSpPr>
          <p:cNvPr id="7" name="CustomShape 160"/>
          <p:cNvSpPr/>
          <p:nvPr/>
        </p:nvSpPr>
        <p:spPr>
          <a:xfrm>
            <a:off x="0" y="6642720"/>
            <a:ext cx="12178800" cy="21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r>
              <a:rPr lang="en-US" sz="800" b="0" strike="noStrike" spc="-1">
                <a:solidFill>
                  <a:srgbClr val="A6A6A6"/>
                </a:solidFill>
                <a:latin typeface="DejaVu Sans"/>
                <a:ea typeface="DejaVu Sans"/>
              </a:rPr>
              <a:t>The Limits to Growth – TU Clausthal</a:t>
            </a:r>
            <a:endParaRPr lang="en-GB" sz="800" b="0" strike="noStrike" spc="-1">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r>
              <a:rPr lang="en-GB" sz="4400" b="0" strike="noStrike" spc="-1">
                <a:solidFill>
                  <a:srgbClr val="000000"/>
                </a:solidFill>
                <a:latin typeface="Arial"/>
              </a:rPr>
              <a:t>Click to edit the title text format</a:t>
            </a: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GB"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GB"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GB"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GB"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GB"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GB"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GB"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6" name="CustomShape 1"/>
          <p:cNvSpPr/>
          <p:nvPr/>
        </p:nvSpPr>
        <p:spPr>
          <a:xfrm>
            <a:off x="11444760" y="0"/>
            <a:ext cx="721440" cy="683028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FFFFFF"/>
              </a:solidFill>
              <a:latin typeface="Arial"/>
              <a:ea typeface="DejaVu Sans"/>
            </a:endParaRPr>
          </a:p>
        </p:txBody>
      </p:sp>
      <p:sp>
        <p:nvSpPr>
          <p:cNvPr id="47" name="CustomShape 2"/>
          <p:cNvSpPr/>
          <p:nvPr/>
        </p:nvSpPr>
        <p:spPr>
          <a:xfrm>
            <a:off x="11438640" y="6453360"/>
            <a:ext cx="73836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0D75FBF9-5ECE-4B80-8D51-ACC303661DFD}" type="slidenum">
              <a:rPr lang="en-US" sz="1800" b="0" strike="noStrike" spc="-1">
                <a:solidFill>
                  <a:srgbClr val="808080"/>
                </a:solidFill>
                <a:latin typeface="Arial"/>
                <a:ea typeface="DejaVu Sans"/>
              </a:rPr>
              <a:t>‹Nr.›</a:t>
            </a:fld>
            <a:endParaRPr lang="en-GB" sz="1800" b="0" strike="noStrike" spc="-1">
              <a:solidFill>
                <a:srgbClr val="000000"/>
              </a:solidFill>
              <a:latin typeface="Arial"/>
            </a:endParaRPr>
          </a:p>
        </p:txBody>
      </p:sp>
      <p:sp>
        <p:nvSpPr>
          <p:cNvPr id="48" name="CustomShape 3"/>
          <p:cNvSpPr/>
          <p:nvPr/>
        </p:nvSpPr>
        <p:spPr>
          <a:xfrm>
            <a:off x="912240" y="1268280"/>
            <a:ext cx="9188280" cy="341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000000"/>
              </a:solidFill>
              <a:latin typeface="Arial"/>
              <a:ea typeface="DejaVu Sans"/>
            </a:endParaRPr>
          </a:p>
        </p:txBody>
      </p:sp>
      <p:pic>
        <p:nvPicPr>
          <p:cNvPr id="49" name="Picture 19" descr="Logo_TUC_de_RGB"/>
          <p:cNvPicPr/>
          <p:nvPr/>
        </p:nvPicPr>
        <p:blipFill>
          <a:blip r:embed="rId14"/>
          <a:stretch/>
        </p:blipFill>
        <p:spPr>
          <a:xfrm>
            <a:off x="0" y="0"/>
            <a:ext cx="3032280" cy="542160"/>
          </a:xfrm>
          <a:prstGeom prst="rect">
            <a:avLst/>
          </a:prstGeom>
          <a:ln w="0">
            <a:noFill/>
          </a:ln>
        </p:spPr>
      </p:pic>
      <p:pic>
        <p:nvPicPr>
          <p:cNvPr id="50" name="Grafik 2"/>
          <p:cNvPicPr/>
          <p:nvPr/>
        </p:nvPicPr>
        <p:blipFill>
          <a:blip r:embed="rId15"/>
          <a:stretch/>
        </p:blipFill>
        <p:spPr>
          <a:xfrm>
            <a:off x="7430400" y="134640"/>
            <a:ext cx="3678120" cy="494280"/>
          </a:xfrm>
          <a:prstGeom prst="rect">
            <a:avLst/>
          </a:prstGeom>
          <a:ln w="0">
            <a:noFill/>
          </a:ln>
        </p:spPr>
      </p:pic>
      <p:sp>
        <p:nvSpPr>
          <p:cNvPr id="51" name="CustomShape 4"/>
          <p:cNvSpPr/>
          <p:nvPr/>
        </p:nvSpPr>
        <p:spPr>
          <a:xfrm>
            <a:off x="11444760" y="0"/>
            <a:ext cx="721440" cy="683028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FFFFFF"/>
              </a:solidFill>
              <a:latin typeface="Arial"/>
              <a:ea typeface="DejaVu Sans"/>
            </a:endParaRPr>
          </a:p>
        </p:txBody>
      </p:sp>
      <p:sp>
        <p:nvSpPr>
          <p:cNvPr id="52" name="CustomShape 5"/>
          <p:cNvSpPr/>
          <p:nvPr/>
        </p:nvSpPr>
        <p:spPr>
          <a:xfrm>
            <a:off x="11438640" y="6453360"/>
            <a:ext cx="73836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53EE7AE8-0010-4535-997E-2692B4881352}" type="slidenum">
              <a:rPr lang="en-US" sz="1800" b="0" strike="noStrike" spc="-1">
                <a:solidFill>
                  <a:srgbClr val="808080"/>
                </a:solidFill>
                <a:latin typeface="Arial"/>
                <a:ea typeface="DejaVu Sans"/>
              </a:rPr>
              <a:t>‹Nr.›</a:t>
            </a:fld>
            <a:endParaRPr lang="en-GB" sz="1800" b="0" strike="noStrike" spc="-1">
              <a:solidFill>
                <a:srgbClr val="000000"/>
              </a:solidFill>
              <a:latin typeface="Arial"/>
            </a:endParaRPr>
          </a:p>
        </p:txBody>
      </p:sp>
      <p:sp>
        <p:nvSpPr>
          <p:cNvPr id="53" name="CustomShape 160"/>
          <p:cNvSpPr/>
          <p:nvPr/>
        </p:nvSpPr>
        <p:spPr>
          <a:xfrm>
            <a:off x="0" y="6642720"/>
            <a:ext cx="12178800" cy="21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r>
              <a:rPr lang="en-US" sz="800" b="0" strike="noStrike" spc="-1">
                <a:solidFill>
                  <a:srgbClr val="A6A6A6"/>
                </a:solidFill>
                <a:latin typeface="DejaVu Sans"/>
                <a:ea typeface="DejaVu Sans"/>
              </a:rPr>
              <a:t>The Limits to Growth – TU Clausthal</a:t>
            </a:r>
            <a:endParaRPr lang="en-GB" sz="800" b="0" strike="noStrike" spc="-1">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r>
              <a:rPr lang="en-GB" sz="4400" b="0" strike="noStrike" spc="-1">
                <a:solidFill>
                  <a:srgbClr val="000000"/>
                </a:solidFill>
                <a:latin typeface="Arial"/>
              </a:rPr>
              <a:t>Click to edit the title text format</a:t>
            </a: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GB"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GB"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GB"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GB"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GB"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GB"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GB"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r>
              <a:rPr lang="en-GB" sz="4400" b="0" strike="noStrike" spc="-1">
                <a:solidFill>
                  <a:srgbClr val="000000"/>
                </a:solidFill>
                <a:latin typeface="Arial"/>
              </a:rPr>
              <a:t>Click to edit the title text format</a:t>
            </a:r>
          </a:p>
        </p:txBody>
      </p:sp>
      <p:sp>
        <p:nvSpPr>
          <p:cNvPr id="93"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GB"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GB"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GB"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GB"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GB"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GB"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GB"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0" name="CustomShape 1"/>
          <p:cNvSpPr/>
          <p:nvPr/>
        </p:nvSpPr>
        <p:spPr>
          <a:xfrm>
            <a:off x="11444760" y="0"/>
            <a:ext cx="728280" cy="683712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FFFFFF"/>
              </a:solidFill>
              <a:latin typeface="Arial"/>
              <a:ea typeface="DejaVu Sans"/>
            </a:endParaRPr>
          </a:p>
        </p:txBody>
      </p:sp>
      <p:sp>
        <p:nvSpPr>
          <p:cNvPr id="131" name="CustomShape 2"/>
          <p:cNvSpPr/>
          <p:nvPr/>
        </p:nvSpPr>
        <p:spPr>
          <a:xfrm>
            <a:off x="11438640" y="6453360"/>
            <a:ext cx="745200" cy="40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CFCA4BB6-EF47-4B59-855E-AD41491954A6}" type="slidenum">
              <a:rPr lang="de-DE" sz="1800" b="0" strike="noStrike" spc="-1">
                <a:solidFill>
                  <a:srgbClr val="808080"/>
                </a:solidFill>
                <a:latin typeface="Arial Unicode MS"/>
                <a:ea typeface="DejaVu Sans"/>
              </a:rPr>
              <a:t>‹Nr.›</a:t>
            </a:fld>
            <a:endParaRPr lang="en-GB" sz="1800" b="0" strike="noStrike" spc="-1">
              <a:solidFill>
                <a:srgbClr val="000000"/>
              </a:solidFill>
              <a:latin typeface="Arial"/>
            </a:endParaRPr>
          </a:p>
        </p:txBody>
      </p:sp>
      <p:sp>
        <p:nvSpPr>
          <p:cNvPr id="132" name="CustomShape 3"/>
          <p:cNvSpPr/>
          <p:nvPr/>
        </p:nvSpPr>
        <p:spPr>
          <a:xfrm>
            <a:off x="912240" y="1268280"/>
            <a:ext cx="9195120" cy="348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000000"/>
              </a:solidFill>
              <a:latin typeface="Arial"/>
              <a:ea typeface="DejaVu Sans"/>
            </a:endParaRPr>
          </a:p>
        </p:txBody>
      </p:sp>
      <p:pic>
        <p:nvPicPr>
          <p:cNvPr id="133" name="Picture 19" descr="Logo_TUC_de_RGB"/>
          <p:cNvPicPr/>
          <p:nvPr/>
        </p:nvPicPr>
        <p:blipFill>
          <a:blip r:embed="rId14"/>
          <a:stretch/>
        </p:blipFill>
        <p:spPr>
          <a:xfrm>
            <a:off x="0" y="0"/>
            <a:ext cx="3039120" cy="549000"/>
          </a:xfrm>
          <a:prstGeom prst="rect">
            <a:avLst/>
          </a:prstGeom>
          <a:ln w="0">
            <a:noFill/>
          </a:ln>
        </p:spPr>
      </p:pic>
      <p:pic>
        <p:nvPicPr>
          <p:cNvPr id="134" name="Grafik 2"/>
          <p:cNvPicPr/>
          <p:nvPr/>
        </p:nvPicPr>
        <p:blipFill>
          <a:blip r:embed="rId15"/>
          <a:stretch/>
        </p:blipFill>
        <p:spPr>
          <a:xfrm>
            <a:off x="7430400" y="134640"/>
            <a:ext cx="3684960" cy="501120"/>
          </a:xfrm>
          <a:prstGeom prst="rect">
            <a:avLst/>
          </a:prstGeom>
          <a:ln w="0">
            <a:noFill/>
          </a:ln>
        </p:spPr>
      </p:pic>
      <p:sp>
        <p:nvSpPr>
          <p:cNvPr id="135" name="CustomShape 4"/>
          <p:cNvSpPr/>
          <p:nvPr/>
        </p:nvSpPr>
        <p:spPr>
          <a:xfrm>
            <a:off x="11444760" y="0"/>
            <a:ext cx="728280" cy="683712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FFFFFF"/>
              </a:solidFill>
              <a:latin typeface="Arial"/>
              <a:ea typeface="DejaVu Sans"/>
            </a:endParaRPr>
          </a:p>
        </p:txBody>
      </p:sp>
      <p:sp>
        <p:nvSpPr>
          <p:cNvPr id="136" name="CustomShape 5"/>
          <p:cNvSpPr/>
          <p:nvPr/>
        </p:nvSpPr>
        <p:spPr>
          <a:xfrm>
            <a:off x="11438640" y="6453360"/>
            <a:ext cx="745200" cy="40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D12A7F72-1392-4F0B-A3C3-8D12F41550C9}" type="slidenum">
              <a:rPr lang="de-DE" sz="1800" b="0" strike="noStrike" spc="-1">
                <a:solidFill>
                  <a:srgbClr val="808080"/>
                </a:solidFill>
                <a:latin typeface="Arial Unicode MS"/>
                <a:ea typeface="DejaVu Sans"/>
              </a:rPr>
              <a:t>‹Nr.›</a:t>
            </a:fld>
            <a:endParaRPr lang="en-GB" sz="1800" b="0" strike="noStrike" spc="-1">
              <a:solidFill>
                <a:srgbClr val="000000"/>
              </a:solidFill>
              <a:latin typeface="Arial"/>
            </a:endParaRPr>
          </a:p>
        </p:txBody>
      </p:sp>
      <p:sp>
        <p:nvSpPr>
          <p:cNvPr id="137" name="CustomShape 160"/>
          <p:cNvSpPr/>
          <p:nvPr/>
        </p:nvSpPr>
        <p:spPr>
          <a:xfrm>
            <a:off x="0" y="6642720"/>
            <a:ext cx="12178800" cy="21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r>
              <a:rPr lang="en-US" sz="800" b="0" strike="noStrike" spc="-1">
                <a:solidFill>
                  <a:srgbClr val="A6A6A6"/>
                </a:solidFill>
                <a:latin typeface="DejaVu Sans"/>
                <a:ea typeface="DejaVu Sans"/>
              </a:rPr>
              <a:t>The Limits to Growth – TU Clausthal</a:t>
            </a:r>
            <a:endParaRPr lang="en-GB" sz="800" b="0" strike="noStrike" spc="-1">
              <a:solidFill>
                <a:srgbClr val="000000"/>
              </a:solidFill>
              <a:latin typeface="Arial"/>
            </a:endParaRPr>
          </a:p>
        </p:txBody>
      </p:sp>
      <p:sp>
        <p:nvSpPr>
          <p:cNvPr id="13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r>
              <a:rPr lang="en-GB" sz="4400" b="0" strike="noStrike" spc="-1">
                <a:solidFill>
                  <a:srgbClr val="000000"/>
                </a:solidFill>
                <a:latin typeface="Arial"/>
              </a:rPr>
              <a:t>Click to edit the title text format</a:t>
            </a:r>
          </a:p>
        </p:txBody>
      </p:sp>
      <p:sp>
        <p:nvSpPr>
          <p:cNvPr id="139"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GB"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GB"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GB"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GB"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GB"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GB"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GB"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6" name="CustomShape 1"/>
          <p:cNvSpPr/>
          <p:nvPr/>
        </p:nvSpPr>
        <p:spPr>
          <a:xfrm>
            <a:off x="11444760" y="0"/>
            <a:ext cx="728280" cy="683712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FFFFFF"/>
              </a:solidFill>
              <a:latin typeface="Arial"/>
              <a:ea typeface="DejaVu Sans"/>
            </a:endParaRPr>
          </a:p>
        </p:txBody>
      </p:sp>
      <p:sp>
        <p:nvSpPr>
          <p:cNvPr id="177" name="CustomShape 2"/>
          <p:cNvSpPr/>
          <p:nvPr/>
        </p:nvSpPr>
        <p:spPr>
          <a:xfrm>
            <a:off x="11438640" y="6453360"/>
            <a:ext cx="745200" cy="40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AED38C50-BFCA-4A89-96CC-50FBD9DAA0B9}" type="slidenum">
              <a:rPr lang="de-DE" sz="1800" b="0" strike="noStrike" spc="-1">
                <a:solidFill>
                  <a:srgbClr val="808080"/>
                </a:solidFill>
                <a:latin typeface="Arial Unicode MS"/>
                <a:ea typeface="DejaVu Sans"/>
              </a:rPr>
              <a:t>‹Nr.›</a:t>
            </a:fld>
            <a:endParaRPr lang="en-GB" sz="1800" b="0" strike="noStrike" spc="-1">
              <a:solidFill>
                <a:srgbClr val="000000"/>
              </a:solidFill>
              <a:latin typeface="Arial"/>
            </a:endParaRPr>
          </a:p>
        </p:txBody>
      </p:sp>
      <p:sp>
        <p:nvSpPr>
          <p:cNvPr id="178" name="CustomShape 3"/>
          <p:cNvSpPr/>
          <p:nvPr/>
        </p:nvSpPr>
        <p:spPr>
          <a:xfrm>
            <a:off x="912240" y="1268280"/>
            <a:ext cx="9195120" cy="348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000000"/>
              </a:solidFill>
              <a:latin typeface="Arial"/>
              <a:ea typeface="DejaVu Sans"/>
            </a:endParaRPr>
          </a:p>
        </p:txBody>
      </p:sp>
      <p:pic>
        <p:nvPicPr>
          <p:cNvPr id="179" name="Picture 19" descr="Logo_TUC_de_RGB"/>
          <p:cNvPicPr/>
          <p:nvPr/>
        </p:nvPicPr>
        <p:blipFill>
          <a:blip r:embed="rId14"/>
          <a:stretch/>
        </p:blipFill>
        <p:spPr>
          <a:xfrm>
            <a:off x="0" y="0"/>
            <a:ext cx="3039120" cy="549000"/>
          </a:xfrm>
          <a:prstGeom prst="rect">
            <a:avLst/>
          </a:prstGeom>
          <a:ln w="0">
            <a:noFill/>
          </a:ln>
        </p:spPr>
      </p:pic>
      <p:pic>
        <p:nvPicPr>
          <p:cNvPr id="180" name="Grafik 2"/>
          <p:cNvPicPr/>
          <p:nvPr/>
        </p:nvPicPr>
        <p:blipFill>
          <a:blip r:embed="rId15"/>
          <a:stretch/>
        </p:blipFill>
        <p:spPr>
          <a:xfrm>
            <a:off x="7430400" y="134640"/>
            <a:ext cx="3684960" cy="501120"/>
          </a:xfrm>
          <a:prstGeom prst="rect">
            <a:avLst/>
          </a:prstGeom>
          <a:ln w="0">
            <a:noFill/>
          </a:ln>
        </p:spPr>
      </p:pic>
      <p:sp>
        <p:nvSpPr>
          <p:cNvPr id="181" name="CustomShape 4"/>
          <p:cNvSpPr/>
          <p:nvPr/>
        </p:nvSpPr>
        <p:spPr>
          <a:xfrm>
            <a:off x="11444760" y="0"/>
            <a:ext cx="728280" cy="683712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FFFFFF"/>
              </a:solidFill>
              <a:latin typeface="Arial"/>
              <a:ea typeface="DejaVu Sans"/>
            </a:endParaRPr>
          </a:p>
        </p:txBody>
      </p:sp>
      <p:sp>
        <p:nvSpPr>
          <p:cNvPr id="182" name="CustomShape 5"/>
          <p:cNvSpPr/>
          <p:nvPr/>
        </p:nvSpPr>
        <p:spPr>
          <a:xfrm>
            <a:off x="11438640" y="6453360"/>
            <a:ext cx="745200" cy="40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80367E24-44F2-40BC-910D-FF7A89DA2C8F}" type="slidenum">
              <a:rPr lang="de-DE" sz="1800" b="0" strike="noStrike" spc="-1">
                <a:solidFill>
                  <a:srgbClr val="808080"/>
                </a:solidFill>
                <a:latin typeface="Arial Unicode MS"/>
                <a:ea typeface="DejaVu Sans"/>
              </a:rPr>
              <a:t>‹Nr.›</a:t>
            </a:fld>
            <a:endParaRPr lang="en-GB" sz="1800" b="0" strike="noStrike" spc="-1">
              <a:solidFill>
                <a:srgbClr val="000000"/>
              </a:solidFill>
              <a:latin typeface="Arial"/>
            </a:endParaRPr>
          </a:p>
        </p:txBody>
      </p:sp>
      <p:sp>
        <p:nvSpPr>
          <p:cNvPr id="183" name="CustomShape 160"/>
          <p:cNvSpPr/>
          <p:nvPr/>
        </p:nvSpPr>
        <p:spPr>
          <a:xfrm>
            <a:off x="0" y="6642720"/>
            <a:ext cx="12178800" cy="21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r>
              <a:rPr lang="en-US" sz="800" b="0" strike="noStrike" spc="-1">
                <a:solidFill>
                  <a:srgbClr val="A6A6A6"/>
                </a:solidFill>
                <a:latin typeface="DejaVu Sans"/>
                <a:ea typeface="DejaVu Sans"/>
              </a:rPr>
              <a:t>The Limits to Growth – TU Clausthal</a:t>
            </a:r>
            <a:endParaRPr lang="en-GB" sz="800" b="0" strike="noStrike" spc="-1">
              <a:solidFill>
                <a:srgbClr val="000000"/>
              </a:solidFill>
              <a:latin typeface="Arial"/>
            </a:endParaRPr>
          </a:p>
        </p:txBody>
      </p:sp>
      <p:sp>
        <p:nvSpPr>
          <p:cNvPr id="18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r>
              <a:rPr lang="en-GB" sz="4400" b="0" strike="noStrike" spc="-1">
                <a:solidFill>
                  <a:srgbClr val="000000"/>
                </a:solidFill>
                <a:latin typeface="Arial"/>
              </a:rPr>
              <a:t>Click to edit the title text format</a:t>
            </a:r>
          </a:p>
        </p:txBody>
      </p:sp>
      <p:sp>
        <p:nvSpPr>
          <p:cNvPr id="185"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GB"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GB"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GB"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GB"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GB"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GB"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GB"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22" name="CustomShape 1"/>
          <p:cNvSpPr/>
          <p:nvPr/>
        </p:nvSpPr>
        <p:spPr>
          <a:xfrm>
            <a:off x="11444760" y="0"/>
            <a:ext cx="739440" cy="684828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FFFFFF"/>
              </a:solidFill>
              <a:latin typeface="Arial"/>
              <a:ea typeface="DejaVu Sans"/>
            </a:endParaRPr>
          </a:p>
        </p:txBody>
      </p:sp>
      <p:sp>
        <p:nvSpPr>
          <p:cNvPr id="223" name="CustomShape 2"/>
          <p:cNvSpPr/>
          <p:nvPr/>
        </p:nvSpPr>
        <p:spPr>
          <a:xfrm>
            <a:off x="11438640" y="6453360"/>
            <a:ext cx="75636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B9B68694-156B-4070-82F1-B5A4CDAC6715}" type="slidenum">
              <a:rPr lang="en-US" sz="1800" b="0" strike="noStrike" spc="-1">
                <a:solidFill>
                  <a:srgbClr val="808080"/>
                </a:solidFill>
                <a:latin typeface="Arial"/>
                <a:ea typeface="DejaVu Sans"/>
              </a:rPr>
              <a:t>‹Nr.›</a:t>
            </a:fld>
            <a:endParaRPr lang="en-GB" sz="1800" b="0" strike="noStrike" spc="-1">
              <a:solidFill>
                <a:srgbClr val="000000"/>
              </a:solidFill>
              <a:latin typeface="Arial"/>
            </a:endParaRPr>
          </a:p>
        </p:txBody>
      </p:sp>
      <p:sp>
        <p:nvSpPr>
          <p:cNvPr id="224" name="CustomShape 3"/>
          <p:cNvSpPr/>
          <p:nvPr/>
        </p:nvSpPr>
        <p:spPr>
          <a:xfrm>
            <a:off x="912240" y="1268280"/>
            <a:ext cx="9206280" cy="359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a typeface="DejaVu Sans"/>
            </a:endParaRPr>
          </a:p>
        </p:txBody>
      </p:sp>
      <p:pic>
        <p:nvPicPr>
          <p:cNvPr id="225" name="Picture 19" descr="Logo_TUC_de_RGB"/>
          <p:cNvPicPr/>
          <p:nvPr/>
        </p:nvPicPr>
        <p:blipFill>
          <a:blip r:embed="rId14"/>
          <a:stretch/>
        </p:blipFill>
        <p:spPr>
          <a:xfrm>
            <a:off x="0" y="0"/>
            <a:ext cx="3050280" cy="560160"/>
          </a:xfrm>
          <a:prstGeom prst="rect">
            <a:avLst/>
          </a:prstGeom>
          <a:ln w="0">
            <a:noFill/>
          </a:ln>
        </p:spPr>
      </p:pic>
      <p:pic>
        <p:nvPicPr>
          <p:cNvPr id="226" name="Grafik 2"/>
          <p:cNvPicPr/>
          <p:nvPr/>
        </p:nvPicPr>
        <p:blipFill>
          <a:blip r:embed="rId15"/>
          <a:stretch/>
        </p:blipFill>
        <p:spPr>
          <a:xfrm>
            <a:off x="7430400" y="134640"/>
            <a:ext cx="3696120" cy="512280"/>
          </a:xfrm>
          <a:prstGeom prst="rect">
            <a:avLst/>
          </a:prstGeom>
          <a:ln w="0">
            <a:noFill/>
          </a:ln>
        </p:spPr>
      </p:pic>
      <p:sp>
        <p:nvSpPr>
          <p:cNvPr id="227" name="CustomShape 4"/>
          <p:cNvSpPr/>
          <p:nvPr/>
        </p:nvSpPr>
        <p:spPr>
          <a:xfrm>
            <a:off x="912240" y="1268280"/>
            <a:ext cx="9206280" cy="359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a typeface="DejaVu Sans"/>
            </a:endParaRPr>
          </a:p>
        </p:txBody>
      </p:sp>
      <p:sp>
        <p:nvSpPr>
          <p:cNvPr id="228" name="CustomShape 5"/>
          <p:cNvSpPr/>
          <p:nvPr/>
        </p:nvSpPr>
        <p:spPr>
          <a:xfrm>
            <a:off x="11444760" y="0"/>
            <a:ext cx="739440" cy="684828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FFFFFF"/>
              </a:solidFill>
              <a:latin typeface="Arial"/>
              <a:ea typeface="DejaVu Sans"/>
            </a:endParaRPr>
          </a:p>
        </p:txBody>
      </p:sp>
      <p:sp>
        <p:nvSpPr>
          <p:cNvPr id="229" name="CustomShape 6"/>
          <p:cNvSpPr/>
          <p:nvPr/>
        </p:nvSpPr>
        <p:spPr>
          <a:xfrm>
            <a:off x="0" y="6642720"/>
            <a:ext cx="12182400" cy="21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r>
              <a:rPr lang="en-US" sz="800" b="0" strike="noStrike" spc="-1">
                <a:solidFill>
                  <a:srgbClr val="A6A6A6"/>
                </a:solidFill>
                <a:latin typeface="DejaVu Sans"/>
                <a:ea typeface="DejaVu Sans"/>
              </a:rPr>
              <a:t>The Limits to Growth – TU Clausthal</a:t>
            </a:r>
            <a:endParaRPr lang="en-GB" sz="800" b="0" strike="noStrike" spc="-1">
              <a:solidFill>
                <a:srgbClr val="000000"/>
              </a:solidFill>
              <a:latin typeface="Arial"/>
            </a:endParaRPr>
          </a:p>
        </p:txBody>
      </p:sp>
      <p:sp>
        <p:nvSpPr>
          <p:cNvPr id="23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r>
              <a:rPr lang="en-GB" sz="4400" b="0" strike="noStrike" spc="-1">
                <a:solidFill>
                  <a:srgbClr val="000000"/>
                </a:solidFill>
                <a:latin typeface="Arial"/>
              </a:rPr>
              <a:t>Click to edit the title text format</a:t>
            </a:r>
          </a:p>
        </p:txBody>
      </p:sp>
      <p:sp>
        <p:nvSpPr>
          <p:cNvPr id="231"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GB"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GB"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GB"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GB"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GB"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GB"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GB"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0.xml.rels><?xml version="1.0" encoding="UTF-8" standalone="yes"?>
<Relationships xmlns="http://schemas.openxmlformats.org/package/2006/relationships"><Relationship Id="rId3" Type="http://schemas.openxmlformats.org/officeDocument/2006/relationships/hyperlink" Target="https://www.iso.org/standard/37456.html" TargetMode="External"/><Relationship Id="rId2" Type="http://schemas.openxmlformats.org/officeDocument/2006/relationships/hyperlink" Target="https://www.iso.org/standard/38498.html" TargetMode="Externa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ec.europa.eu/clima/system/files/2020-09/2020_study_main_report_en.pdf" TargetMode="Externa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hyperlink" Target="https://www.iso.org/standard/37456.html" TargetMode="External"/><Relationship Id="rId2" Type="http://schemas.openxmlformats.org/officeDocument/2006/relationships/hyperlink" Target="https://ec.europa.eu/clima/system/files/2020-09/2020_study_main_report_en.pdf" TargetMode="Externa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hyperlink" Target="https://www.iso.org/standard/37456.html" TargetMode="External"/><Relationship Id="rId2" Type="http://schemas.openxmlformats.org/officeDocument/2006/relationships/hyperlink" Target="https://ec.europa.eu/clima/system/files/2020-09/2020_study_main_report_en.pdf" TargetMode="Externa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hyperlink" Target="https://www.iso.org/standard/37456.html" TargetMode="Externa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hyperlink" Target="https://www.iso.org/standard/37456.html" TargetMode="Externa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hyperlink" Target="https://www.iso.org/standard/37456.html" TargetMode="Externa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hyperlink" Target="https://www.iso.org/standard/37456.html" TargetMode="Externa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ETCE-LAB/teaching-material/tree/master/The-Limits-to-Growth" TargetMode="External"/><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hyperlink" Target="https://www.iso.org/standard/37456.html" TargetMode="External"/><Relationship Id="rId2" Type="http://schemas.openxmlformats.org/officeDocument/2006/relationships/hyperlink" Target="https://ec.europa.eu/clima/system/files/2020-09/2020_study_main_report_en.pdf" TargetMode="Externa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image" Target="../media/image7.png"/><Relationship Id="rId1" Type="http://schemas.openxmlformats.org/officeDocument/2006/relationships/slideLayout" Target="../slideLayouts/slideLayout13.xml"/><Relationship Id="rId5" Type="http://schemas.openxmlformats.org/officeDocument/2006/relationships/hyperlink" Target="https://etce-lab.com/index.php/mushr-a-smart-automated-and-scalable-indoor-harvesting-system-for-gourmet-mushrooms/" TargetMode="External"/><Relationship Id="rId4" Type="http://schemas.openxmlformats.org/officeDocument/2006/relationships/image" Target="../media/image8.jpeg"/></Relationships>
</file>

<file path=ppt/slides/_rels/slide22.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image" Target="../media/image7.png"/><Relationship Id="rId1" Type="http://schemas.openxmlformats.org/officeDocument/2006/relationships/slideLayout" Target="../slideLayouts/slideLayout13.xml"/><Relationship Id="rId5" Type="http://schemas.openxmlformats.org/officeDocument/2006/relationships/hyperlink" Target="https://etce-lab.com/index.php/mushr-a-smart-automated-and-scalable-indoor-harvesting-system-for-gourmet-mushrooms/" TargetMode="External"/><Relationship Id="rId4" Type="http://schemas.openxmlformats.org/officeDocument/2006/relationships/image" Target="../media/image8.jpeg"/></Relationships>
</file>

<file path=ppt/slides/_rels/slide23.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image" Target="../media/image7.png"/><Relationship Id="rId1" Type="http://schemas.openxmlformats.org/officeDocument/2006/relationships/slideLayout" Target="../slideLayouts/slideLayout13.xml"/><Relationship Id="rId5" Type="http://schemas.openxmlformats.org/officeDocument/2006/relationships/hyperlink" Target="https://etce-lab.com/index.php/mushr-a-smart-automated-and-scalable-indoor-harvesting-system-for-gourmet-mushrooms/" TargetMode="External"/><Relationship Id="rId4" Type="http://schemas.openxmlformats.org/officeDocument/2006/relationships/image" Target="../media/image8.jpeg"/></Relationships>
</file>

<file path=ppt/slides/_rels/slide24.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image" Target="../media/image7.png"/><Relationship Id="rId1" Type="http://schemas.openxmlformats.org/officeDocument/2006/relationships/slideLayout" Target="../slideLayouts/slideLayout13.xml"/><Relationship Id="rId5" Type="http://schemas.openxmlformats.org/officeDocument/2006/relationships/hyperlink" Target="https://etce-lab.com/index.php/mushr-a-smart-automated-and-scalable-indoor-harvesting-system-for-gourmet-mushrooms/" TargetMode="External"/><Relationship Id="rId4" Type="http://schemas.openxmlformats.org/officeDocument/2006/relationships/image" Target="../media/image8.jpeg"/></Relationships>
</file>

<file path=ppt/slides/_rels/slide25.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image" Target="../media/image7.png"/><Relationship Id="rId1" Type="http://schemas.openxmlformats.org/officeDocument/2006/relationships/slideLayout" Target="../slideLayouts/slideLayout13.xml"/><Relationship Id="rId5" Type="http://schemas.openxmlformats.org/officeDocument/2006/relationships/hyperlink" Target="https://etce-lab.com/index.php/mushr-a-smart-automated-and-scalable-indoor-harvesting-system-for-gourmet-mushrooms/" TargetMode="External"/><Relationship Id="rId4" Type="http://schemas.openxmlformats.org/officeDocument/2006/relationships/image" Target="../media/image8.jpeg"/></Relationships>
</file>

<file path=ppt/slides/_rels/slide26.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image" Target="../media/image7.png"/><Relationship Id="rId1" Type="http://schemas.openxmlformats.org/officeDocument/2006/relationships/slideLayout" Target="../slideLayouts/slideLayout13.xml"/><Relationship Id="rId5" Type="http://schemas.openxmlformats.org/officeDocument/2006/relationships/hyperlink" Target="https://etce-lab.com/index.php/mushr-a-smart-automated-and-scalable-indoor-harvesting-system-for-gourmet-mushrooms/" TargetMode="External"/><Relationship Id="rId4" Type="http://schemas.openxmlformats.org/officeDocument/2006/relationships/image" Target="../media/image8.jpeg"/></Relationships>
</file>

<file path=ppt/slides/_rels/slide27.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image" Target="../media/image7.png"/><Relationship Id="rId1" Type="http://schemas.openxmlformats.org/officeDocument/2006/relationships/slideLayout" Target="../slideLayouts/slideLayout13.xml"/><Relationship Id="rId5" Type="http://schemas.openxmlformats.org/officeDocument/2006/relationships/hyperlink" Target="https://etce-lab.com/index.php/mushr-a-smart-automated-and-scalable-indoor-harvesting-system-for-gourmet-mushrooms/" TargetMode="External"/><Relationship Id="rId4" Type="http://schemas.openxmlformats.org/officeDocument/2006/relationships/image" Target="../media/image8.jpeg"/></Relationships>
</file>

<file path=ppt/slides/_rels/slide28.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image" Target="../media/image7.png"/><Relationship Id="rId1" Type="http://schemas.openxmlformats.org/officeDocument/2006/relationships/slideLayout" Target="../slideLayouts/slideLayout13.xml"/><Relationship Id="rId5" Type="http://schemas.openxmlformats.org/officeDocument/2006/relationships/hyperlink" Target="https://etce-lab.com/index.php/mushr-a-smart-automated-and-scalable-indoor-harvesting-system-for-gourmet-mushrooms/" TargetMode="External"/><Relationship Id="rId4" Type="http://schemas.openxmlformats.org/officeDocument/2006/relationships/image" Target="../media/image8.jpeg"/></Relationships>
</file>

<file path=ppt/slides/_rels/slide29.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image" Target="../media/image7.png"/><Relationship Id="rId1" Type="http://schemas.openxmlformats.org/officeDocument/2006/relationships/slideLayout" Target="../slideLayouts/slideLayout13.xml"/><Relationship Id="rId5" Type="http://schemas.openxmlformats.org/officeDocument/2006/relationships/hyperlink" Target="https://etce-lab.com/index.php/mushr-a-smart-automated-and-scalable-indoor-harvesting-system-for-gourmet-mushrooms/" TargetMode="External"/><Relationship Id="rId4" Type="http://schemas.openxmlformats.org/officeDocument/2006/relationships/image" Target="../media/image8.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hyperlink" Target="https://www.iso.org/standard/37456.html" TargetMode="External"/><Relationship Id="rId2" Type="http://schemas.openxmlformats.org/officeDocument/2006/relationships/hyperlink" Target="https://ec.europa.eu/clima/system/files/2020-09/2020_study_main_report_en.pdf" TargetMode="Externa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hyperlink" Target="https://ec.europa.eu/clima/system/files/2020-09/2020_study_main_report_en.pdf" TargetMode="External"/><Relationship Id="rId2" Type="http://schemas.openxmlformats.org/officeDocument/2006/relationships/image" Target="../media/image9.png"/><Relationship Id="rId1" Type="http://schemas.openxmlformats.org/officeDocument/2006/relationships/slideLayout" Target="../slideLayouts/slideLayout13.xml"/><Relationship Id="rId4" Type="http://schemas.openxmlformats.org/officeDocument/2006/relationships/hyperlink" Target="https://www.iso.org/standard/37456.html" TargetMode="External"/></Relationships>
</file>

<file path=ppt/slides/_rels/slide36.xml.rels><?xml version="1.0" encoding="UTF-8" standalone="yes"?>
<Relationships xmlns="http://schemas.openxmlformats.org/package/2006/relationships"><Relationship Id="rId2" Type="http://schemas.openxmlformats.org/officeDocument/2006/relationships/hyperlink" Target="https://www.iso.org/standard/37456.html" TargetMode="Externa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hyperlink" Target="https://eplca.jrc.ec.europa.eu/uploads/ILCD-Handbook-General-guide-for-LCA-DETAILED-GUIDANCE-12March2010-ISBN-fin-v1.0-EN.pdf" TargetMode="Externa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hyperlink" Target="https://eplca.jrc.ec.europa.eu/uploads/ILCD-Handbook-General-guide-for-LCA-DETAILED-GUIDANCE-12March2010-ISBN-fin-v1.0-EN.pdf" TargetMode="Externa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hyperlink" Target="https://eplca.jrc.ec.europa.eu/uploads/ILCD-Handbook-General-guide-for-LCA-DETAILED-GUIDANCE-12March2010-ISBN-fin-v1.0-EN.pdf" TargetMode="Externa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image" Target="../media/image3.jpeg"/><Relationship Id="rId1" Type="http://schemas.openxmlformats.org/officeDocument/2006/relationships/slideLayout" Target="../slideLayouts/slideLayout37.xml"/></Relationships>
</file>

<file path=ppt/slides/_rels/slide40.xml.rels><?xml version="1.0" encoding="UTF-8" standalone="yes"?>
<Relationships xmlns="http://schemas.openxmlformats.org/package/2006/relationships"><Relationship Id="rId3" Type="http://schemas.openxmlformats.org/officeDocument/2006/relationships/hyperlink" Target="https://www.iso.org/standard/37456.html" TargetMode="External"/><Relationship Id="rId2" Type="http://schemas.openxmlformats.org/officeDocument/2006/relationships/hyperlink" Target="https://ec.europa.eu/clima/system/files/2020-09/2020_study_main_report_en.pdf" TargetMode="Externa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hyperlink" Target="https://www.iso.org/standard/37456.html" TargetMode="Externa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2" Type="http://schemas.openxmlformats.org/officeDocument/2006/relationships/hyperlink" Target="https://www.iso.org/standard/37456.html" TargetMode="Externa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hyperlink" Target="https://www.iso.org/standard/37456.html" TargetMode="Externa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hyperlink" Target="https://www.iso.org/standard/37456.html" TargetMode="Externa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3" Type="http://schemas.openxmlformats.org/officeDocument/2006/relationships/hyperlink" Target="https://www.iso.org/standard/37456.html" TargetMode="External"/><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3" Type="http://schemas.openxmlformats.org/officeDocument/2006/relationships/hyperlink" Target="https://www.iso.org/standard/37456.html" TargetMode="External"/><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3" Type="http://schemas.openxmlformats.org/officeDocument/2006/relationships/hyperlink" Target="https://www.iso.org/standard/37456.html" TargetMode="External"/><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www.iso.org/standard/37456.html" TargetMode="Externa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image" Target="../media/image3.jpeg"/><Relationship Id="rId1" Type="http://schemas.openxmlformats.org/officeDocument/2006/relationships/slideLayout" Target="../slideLayouts/slideLayout37.xml"/></Relationships>
</file>

<file path=ppt/slides/_rels/slide5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www.iso.org/standard/37456.html" TargetMode="Externa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3"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2" Type="http://schemas.openxmlformats.org/officeDocument/2006/relationships/hyperlink" Target="https://eplca.jrc.ec.europa.eu/uploads/ILCD-Handbook-General-guide-for-LCA-DETAILED-GUIDANCE-12March2010-ISBN-fin-v1.0-EN.pdf" TargetMode="External"/><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2" Type="http://schemas.openxmlformats.org/officeDocument/2006/relationships/hyperlink" Target="https://eplca.jrc.ec.europa.eu/uploads/ILCD-Handbook-General-guide-for-LCA-DETAILED-GUIDANCE-12March2010-ISBN-fin-v1.0-EN.pdf" TargetMode="External"/><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2" Type="http://schemas.openxmlformats.org/officeDocument/2006/relationships/hyperlink" Target="https://eplca.jrc.ec.europa.eu/uploads/ILCD-Handbook-General-guide-for-LCA-DETAILED-GUIDANCE-12March2010-ISBN-fin-v1.0-EN.pdf" TargetMode="External"/><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3"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3" Type="http://schemas.openxmlformats.org/officeDocument/2006/relationships/hyperlink" Target="https://www.iso.org/standard/37456.html" TargetMode="External"/><Relationship Id="rId2" Type="http://schemas.openxmlformats.org/officeDocument/2006/relationships/hyperlink" Target="https://ec.europa.eu/clima/system/files/2020-09/2020_study_main_report_en.pdf" TargetMode="External"/><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3" Type="http://schemas.openxmlformats.org/officeDocument/2006/relationships/hyperlink" Target="https://www.iso.org/standard/37456.html" TargetMode="External"/><Relationship Id="rId2" Type="http://schemas.openxmlformats.org/officeDocument/2006/relationships/hyperlink" Target="https://ec.europa.eu/clima/system/files/2020-09/2020_study_main_report_en.pdf" TargetMode="Externa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58.xml.rels><?xml version="1.0" encoding="UTF-8" standalone="yes"?>
<Relationships xmlns="http://schemas.openxmlformats.org/package/2006/relationships"><Relationship Id="rId3" Type="http://schemas.openxmlformats.org/officeDocument/2006/relationships/hyperlink" Target="https://www.iso.org/standard/37456.html" TargetMode="External"/><Relationship Id="rId2" Type="http://schemas.openxmlformats.org/officeDocument/2006/relationships/hyperlink" Target="https://ec.europa.eu/clima/system/files/2020-09/2020_study_main_report_en.pdf" TargetMode="Externa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59.xml.rels><?xml version="1.0" encoding="UTF-8" standalone="yes"?>
<Relationships xmlns="http://schemas.openxmlformats.org/package/2006/relationships"><Relationship Id="rId2" Type="http://schemas.openxmlformats.org/officeDocument/2006/relationships/hyperlink" Target="https://ec.europa.eu/clima/system/files/2020-09/2020_study_main_report_en.pdf" TargetMode="Externa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60.xml.rels><?xml version="1.0" encoding="UTF-8" standalone="yes"?>
<Relationships xmlns="http://schemas.openxmlformats.org/package/2006/relationships"><Relationship Id="rId2" Type="http://schemas.openxmlformats.org/officeDocument/2006/relationships/hyperlink" Target="https://ec.europa.eu/clima/system/files/2020-09/2020_study_main_report_en.pdf" TargetMode="External"/><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2" Type="http://schemas.openxmlformats.org/officeDocument/2006/relationships/hyperlink" Target="https://ec.europa.eu/clima/system/files/2020-09/2020_study_main_report_en.pdf" TargetMode="External"/><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hyperlink" Target="https://ec.europa.eu/clima/system/files/2020-09/2020_study_main_report_en.pdf" TargetMode="External"/><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3" Type="http://schemas.openxmlformats.org/officeDocument/2006/relationships/hyperlink" Target="https://www.iso.org/standard/37456.html" TargetMode="External"/><Relationship Id="rId2" Type="http://schemas.openxmlformats.org/officeDocument/2006/relationships/hyperlink" Target="https://ec.europa.eu/clima/system/files/2020-09/2020_study_main_report_en.pdf" TargetMode="External"/><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3" Type="http://schemas.openxmlformats.org/officeDocument/2006/relationships/hyperlink" Target="https://www.iso.org/standard/37456.html" TargetMode="External"/><Relationship Id="rId2" Type="http://schemas.openxmlformats.org/officeDocument/2006/relationships/hyperlink" Target="https://ec.europa.eu/clima/system/files/2020-09/2020_study_main_report_en.pdf" TargetMode="External"/><Relationship Id="rId1" Type="http://schemas.openxmlformats.org/officeDocument/2006/relationships/slideLayout" Target="../slideLayouts/slideLayout13.xml"/><Relationship Id="rId4" Type="http://schemas.openxmlformats.org/officeDocument/2006/relationships/image" Target="../media/image14.png"/></Relationships>
</file>

<file path=ppt/slides/_rels/slide65.xml.rels><?xml version="1.0" encoding="UTF-8" standalone="yes"?>
<Relationships xmlns="http://schemas.openxmlformats.org/package/2006/relationships"><Relationship Id="rId3" Type="http://schemas.openxmlformats.org/officeDocument/2006/relationships/hyperlink" Target="https://www.iso.org/standard/37456.html" TargetMode="External"/><Relationship Id="rId2" Type="http://schemas.openxmlformats.org/officeDocument/2006/relationships/hyperlink" Target="https://ec.europa.eu/clima/system/files/2020-09/2020_study_main_report_en.pdf" TargetMode="External"/><Relationship Id="rId1" Type="http://schemas.openxmlformats.org/officeDocument/2006/relationships/slideLayout" Target="../slideLayouts/slideLayout13.xml"/><Relationship Id="rId4" Type="http://schemas.openxmlformats.org/officeDocument/2006/relationships/image" Target="../media/image14.png"/></Relationships>
</file>

<file path=ppt/slides/_rels/slide66.xml.rels><?xml version="1.0" encoding="UTF-8" standalone="yes"?>
<Relationships xmlns="http://schemas.openxmlformats.org/package/2006/relationships"><Relationship Id="rId3" Type="http://schemas.openxmlformats.org/officeDocument/2006/relationships/hyperlink" Target="https://www.iso.org/standard/37456.html" TargetMode="External"/><Relationship Id="rId2" Type="http://schemas.openxmlformats.org/officeDocument/2006/relationships/hyperlink" Target="https://ec.europa.eu/clima/system/files/2020-09/2020_study_main_report_en.pdf" TargetMode="External"/><Relationship Id="rId1" Type="http://schemas.openxmlformats.org/officeDocument/2006/relationships/slideLayout" Target="../slideLayouts/slideLayout13.xml"/><Relationship Id="rId4" Type="http://schemas.openxmlformats.org/officeDocument/2006/relationships/image" Target="../media/image14.png"/></Relationships>
</file>

<file path=ppt/slides/_rels/slide6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eplca.jrc.ec.europa.eu/uploads/ILCD-Handbook-General-guide-for-LCA-DETAILED-GUIDANCE-12March2010-ISBN-fin-v1.0-EN.pdf" TargetMode="External"/><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eplca.jrc.ec.europa.eu/uploads/ILCD-Handbook-General-guide-for-LCA-DETAILED-GUIDANCE-12March2010-ISBN-fin-v1.0-EN.pdf" TargetMode="External"/><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3"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9.xml"/></Relationships>
</file>

<file path=ppt/slides/_rels/slide70.xml.rels><?xml version="1.0" encoding="UTF-8" standalone="yes"?>
<Relationships xmlns="http://schemas.openxmlformats.org/package/2006/relationships"><Relationship Id="rId2" Type="http://schemas.openxmlformats.org/officeDocument/2006/relationships/hyperlink" Target="https://www.iso.org/standard/37456.html" TargetMode="External"/><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2" Type="http://schemas.openxmlformats.org/officeDocument/2006/relationships/hyperlink" Target="https://www.iso.org/standard/37456.html" TargetMode="External"/><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75.xml.rels><?xml version="1.0" encoding="UTF-8" standalone="yes"?>
<Relationships xmlns="http://schemas.openxmlformats.org/package/2006/relationships"><Relationship Id="rId3" Type="http://schemas.openxmlformats.org/officeDocument/2006/relationships/hyperlink" Target="https://nexus.openlca.org/databases" TargetMode="External"/><Relationship Id="rId2" Type="http://schemas.openxmlformats.org/officeDocument/2006/relationships/hyperlink" Target="https://www.openlca.org/download/" TargetMode="External"/><Relationship Id="rId1" Type="http://schemas.openxmlformats.org/officeDocument/2006/relationships/slideLayout" Target="../slideLayouts/slideLayout1.xml"/><Relationship Id="rId6" Type="http://schemas.openxmlformats.org/officeDocument/2006/relationships/hyperlink" Target="https://github.com/ETCE-LAB/teaching-material/tree/master/The-Limits-to-Growth" TargetMode="External"/><Relationship Id="rId5" Type="http://schemas.openxmlformats.org/officeDocument/2006/relationships/hyperlink" Target="https://www.youtube.com/watch?v=kEosW6PceVg" TargetMode="External"/><Relationship Id="rId4" Type="http://schemas.openxmlformats.org/officeDocument/2006/relationships/hyperlink" Target="https://sync.academiccloud.de/index.php/s/0tNJXe2Kqc7Scg4" TargetMode="Externa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2" Type="http://schemas.openxmlformats.org/officeDocument/2006/relationships/hyperlink" Target="https://www.iso.org/standard/37456.html" TargetMode="Externa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CustomShape 176"/>
          <p:cNvSpPr/>
          <p:nvPr/>
        </p:nvSpPr>
        <p:spPr>
          <a:xfrm>
            <a:off x="527400" y="1412640"/>
            <a:ext cx="10359360" cy="1145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gn="ctr">
              <a:lnSpc>
                <a:spcPct val="100000"/>
              </a:lnSpc>
            </a:pPr>
            <a:r>
              <a:rPr lang="en-US" sz="3200" b="1" strike="noStrike" spc="-1">
                <a:solidFill>
                  <a:srgbClr val="008C4F"/>
                </a:solidFill>
                <a:latin typeface="DejaVu Sans"/>
                <a:ea typeface="DejaVu Sans"/>
              </a:rPr>
              <a:t>The Limits to Growth: Sustainability and the Circular Economy</a:t>
            </a:r>
            <a:endParaRPr lang="en-GB" sz="3200" b="0" strike="noStrike" spc="-1">
              <a:solidFill>
                <a:srgbClr val="000000"/>
              </a:solidFill>
              <a:latin typeface="Arial"/>
            </a:endParaRPr>
          </a:p>
        </p:txBody>
      </p:sp>
      <p:sp>
        <p:nvSpPr>
          <p:cNvPr id="269" name="CustomShape 177"/>
          <p:cNvSpPr/>
          <p:nvPr/>
        </p:nvSpPr>
        <p:spPr>
          <a:xfrm>
            <a:off x="527400" y="2852640"/>
            <a:ext cx="10359360" cy="2366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spcBef>
                <a:spcPts val="479"/>
              </a:spcBef>
              <a:tabLst>
                <a:tab pos="0" algn="l"/>
              </a:tabLst>
            </a:pPr>
            <a:r>
              <a:rPr lang="en-US" sz="2400" b="1" spc="-1" dirty="0">
                <a:solidFill>
                  <a:srgbClr val="000000"/>
                </a:solidFill>
                <a:latin typeface="DejaVu Sans"/>
              </a:rPr>
              <a:t>Lecture 6: </a:t>
            </a:r>
            <a:r>
              <a:rPr lang="de-DE" sz="2400" b="1" spc="-1" dirty="0">
                <a:solidFill>
                  <a:srgbClr val="000000"/>
                </a:solidFill>
                <a:latin typeface="DejaVu Sans"/>
              </a:rPr>
              <a:t>Life Cycle Assessment </a:t>
            </a:r>
            <a:endParaRPr lang="en-GB" sz="2400" b="0" strike="noStrike" spc="-1" dirty="0">
              <a:solidFill>
                <a:srgbClr val="000000"/>
              </a:solidFill>
              <a:latin typeface="Arial"/>
            </a:endParaRPr>
          </a:p>
          <a:p>
            <a:pPr algn="ctr">
              <a:lnSpc>
                <a:spcPct val="100000"/>
              </a:lnSpc>
              <a:spcBef>
                <a:spcPts val="241"/>
              </a:spcBef>
              <a:tabLst>
                <a:tab pos="0" algn="l"/>
              </a:tabLst>
            </a:pPr>
            <a:endParaRPr lang="en-GB" sz="2400" b="0" strike="noStrike" spc="-1" dirty="0">
              <a:solidFill>
                <a:srgbClr val="000000"/>
              </a:solidFill>
              <a:latin typeface="Arial"/>
            </a:endParaRPr>
          </a:p>
          <a:p>
            <a:pPr algn="ctr">
              <a:spcBef>
                <a:spcPts val="320"/>
              </a:spcBef>
              <a:tabLst>
                <a:tab pos="0" algn="l"/>
              </a:tabLst>
            </a:pPr>
            <a:r>
              <a:rPr lang="en-US" sz="1600" b="0" strike="noStrike" spc="-1" dirty="0">
                <a:solidFill>
                  <a:srgbClr val="000000"/>
                </a:solidFill>
                <a:latin typeface="DejaVu Sans"/>
                <a:ea typeface="DejaVu Sans"/>
              </a:rPr>
              <a:t>Prof. Dr. Benjamin Leiding</a:t>
            </a:r>
            <a:endParaRPr lang="en-GB" sz="1600" b="0" strike="noStrike" spc="-1" dirty="0">
              <a:solidFill>
                <a:srgbClr val="000000"/>
              </a:solidFill>
              <a:latin typeface="Arial"/>
            </a:endParaRPr>
          </a:p>
          <a:p>
            <a:pPr algn="ctr">
              <a:spcBef>
                <a:spcPts val="320"/>
              </a:spcBef>
              <a:tabLst>
                <a:tab pos="0" algn="l"/>
              </a:tabLst>
            </a:pPr>
            <a:r>
              <a:rPr lang="en-US" sz="1600" b="0" strike="noStrike" spc="-1" dirty="0">
                <a:solidFill>
                  <a:srgbClr val="000000"/>
                </a:solidFill>
                <a:latin typeface="DejaVu Sans"/>
                <a:ea typeface="DejaVu Sans"/>
              </a:rPr>
              <a:t>M.Sc. </a:t>
            </a:r>
            <a:r>
              <a:rPr lang="de-DE" sz="1600" dirty="0">
                <a:latin typeface="DejaVu Sans"/>
              </a:rPr>
              <a:t>Anant Sujatanagarjuna</a:t>
            </a:r>
            <a:br>
              <a:rPr lang="en-US" sz="1600" b="0" strike="noStrike" spc="-1" dirty="0">
                <a:solidFill>
                  <a:srgbClr val="000000"/>
                </a:solidFill>
                <a:latin typeface="DejaVu Sans"/>
                <a:ea typeface="DejaVu Sans"/>
              </a:rPr>
            </a:br>
            <a:r>
              <a:rPr lang="en-US" sz="1600" b="0" strike="noStrike" spc="-1" dirty="0">
                <a:solidFill>
                  <a:srgbClr val="000000"/>
                </a:solidFill>
                <a:latin typeface="DejaVu Sans"/>
                <a:ea typeface="DejaVu Sans"/>
              </a:rPr>
              <a:t>M.A. Theresa Sommer</a:t>
            </a:r>
            <a:endParaRPr lang="en-GB" sz="1600" b="0" strike="noStrike" spc="-1" dirty="0">
              <a:solidFill>
                <a:srgbClr val="000000"/>
              </a:solidFill>
              <a:latin typeface="DejaVu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Assessment (LCA)</a:t>
            </a:r>
            <a:endParaRPr lang="en-GB" sz="2400" b="0" strike="noStrike" spc="-1">
              <a:solidFill>
                <a:srgbClr val="000000"/>
              </a:solidFill>
              <a:latin typeface="Arial"/>
            </a:endParaRPr>
          </a:p>
        </p:txBody>
      </p:sp>
      <p:sp>
        <p:nvSpPr>
          <p:cNvPr id="297" name="CustomShape 2"/>
          <p:cNvSpPr/>
          <p:nvPr/>
        </p:nvSpPr>
        <p:spPr>
          <a:xfrm>
            <a:off x="335520" y="1268280"/>
            <a:ext cx="1073088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ISO 14040/14044 (ISO14040, 2006) (ISO14044, 2006) together provide a </a:t>
            </a:r>
            <a:r>
              <a:rPr lang="en-GB" sz="1800" b="0" i="1" strike="noStrike" spc="-1">
                <a:solidFill>
                  <a:srgbClr val="000000"/>
                </a:solidFill>
                <a:latin typeface="DejaVu Sans"/>
                <a:ea typeface="DejaVu Sans"/>
              </a:rPr>
              <a:t>loose</a:t>
            </a:r>
            <a:r>
              <a:rPr lang="en-GB" sz="1800" b="0" strike="noStrike" spc="-1">
                <a:solidFill>
                  <a:srgbClr val="000000"/>
                </a:solidFill>
                <a:latin typeface="DejaVu Sans"/>
                <a:ea typeface="DejaVu Sans"/>
              </a:rPr>
              <a:t> methodology for conducting LCA studies.</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ISO 14040 defines the </a:t>
            </a:r>
            <a:r>
              <a:rPr lang="en-GB" sz="1800" b="0" i="1" strike="noStrike" spc="-1">
                <a:solidFill>
                  <a:srgbClr val="000000"/>
                </a:solidFill>
                <a:latin typeface="DejaVu Sans"/>
                <a:ea typeface="DejaVu Sans"/>
              </a:rPr>
              <a:t>principles and framework </a:t>
            </a:r>
            <a:r>
              <a:rPr lang="en-GB" sz="1800" b="0" strike="noStrike" spc="-1">
                <a:solidFill>
                  <a:srgbClr val="000000"/>
                </a:solidFill>
                <a:latin typeface="DejaVu Sans"/>
                <a:ea typeface="DejaVu Sans"/>
              </a:rPr>
              <a:t>of the standard</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ISO 14044 provides </a:t>
            </a:r>
            <a:r>
              <a:rPr lang="en-GB" sz="1800" b="0" i="1" strike="noStrike" spc="-1">
                <a:solidFill>
                  <a:srgbClr val="000000"/>
                </a:solidFill>
                <a:latin typeface="DejaVu Sans"/>
                <a:ea typeface="DejaVu Sans"/>
              </a:rPr>
              <a:t>requirements and guidelines </a:t>
            </a:r>
            <a:r>
              <a:rPr lang="en-GB" sz="1800" b="0" strike="noStrike" spc="-1">
                <a:solidFill>
                  <a:srgbClr val="000000"/>
                </a:solidFill>
                <a:latin typeface="DejaVu Sans"/>
                <a:ea typeface="DejaVu Sans"/>
              </a:rPr>
              <a:t>for LCA practitioners.</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Their scope is very broad, hence requiring LCA practitioners to further refine the methodology for their specific needs.</a:t>
            </a:r>
            <a:endParaRPr lang="en-GB" sz="1800" b="0" strike="noStrike" spc="-1">
              <a:solidFill>
                <a:srgbClr val="000000"/>
              </a:solidFill>
              <a:latin typeface="Arial"/>
            </a:endParaRPr>
          </a:p>
          <a:p>
            <a:pPr marL="360" algn="ctr">
              <a:lnSpc>
                <a:spcPct val="100000"/>
              </a:lnSpc>
              <a:spcBef>
                <a:spcPts val="360"/>
              </a:spcBef>
            </a:pPr>
            <a:endParaRPr lang="en-GB" sz="1800" b="0" strike="noStrike" spc="-1">
              <a:solidFill>
                <a:srgbClr val="000000"/>
              </a:solidFill>
              <a:latin typeface="Arial"/>
            </a:endParaRPr>
          </a:p>
          <a:p>
            <a:pPr marL="360" algn="ctr">
              <a:lnSpc>
                <a:spcPct val="100000"/>
              </a:lnSpc>
              <a:spcBef>
                <a:spcPts val="360"/>
              </a:spcBef>
            </a:pPr>
            <a:endParaRPr lang="en-GB" sz="1800" b="0" strike="noStrike" spc="-1">
              <a:solidFill>
                <a:srgbClr val="000000"/>
              </a:solidFill>
              <a:latin typeface="Arial"/>
            </a:endParaRPr>
          </a:p>
          <a:p>
            <a:pPr marL="360" algn="ctr">
              <a:lnSpc>
                <a:spcPct val="100000"/>
              </a:lnSpc>
              <a:spcBef>
                <a:spcPts val="360"/>
              </a:spcBef>
            </a:pPr>
            <a:r>
              <a:rPr lang="en-GB" sz="1800" b="1" strike="noStrike" spc="-1">
                <a:solidFill>
                  <a:srgbClr val="FFFFFF"/>
                </a:solidFill>
                <a:latin typeface="DejaVu Sans"/>
                <a:ea typeface="DejaVu Sans"/>
              </a:rPr>
              <a:t>More info on points, percentages, etc. follow on the next slides (Examination)</a:t>
            </a:r>
            <a:endParaRPr lang="en-GB" sz="1800" b="0" strike="noStrike" spc="-1">
              <a:solidFill>
                <a:srgbClr val="000000"/>
              </a:solidFill>
              <a:latin typeface="Arial"/>
            </a:endParaRPr>
          </a:p>
        </p:txBody>
      </p:sp>
      <p:sp>
        <p:nvSpPr>
          <p:cNvPr id="298" name="CustomShape 3"/>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ISO 14040 &amp; ISO 14044</a:t>
            </a:r>
            <a:endParaRPr lang="en-GB" sz="2200" b="0" strike="noStrike" spc="-1">
              <a:solidFill>
                <a:srgbClr val="000000"/>
              </a:solidFill>
              <a:latin typeface="Arial"/>
            </a:endParaRPr>
          </a:p>
        </p:txBody>
      </p:sp>
      <p:sp>
        <p:nvSpPr>
          <p:cNvPr id="299" name="CustomShape 4"/>
          <p:cNvSpPr/>
          <p:nvPr/>
        </p:nvSpPr>
        <p:spPr>
          <a:xfrm>
            <a:off x="274320" y="6219360"/>
            <a:ext cx="106866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14044 Environmental management — Life cycle assessment — Requirements and guidelines, International standards organisation (</a:t>
            </a:r>
            <a:r>
              <a:rPr lang="en-US" sz="900" b="0" u="sng" strike="noStrike" spc="-1">
                <a:solidFill>
                  <a:srgbClr val="0000FF"/>
                </a:solidFill>
                <a:uFillTx/>
                <a:latin typeface="Roboto"/>
                <a:ea typeface="Roboto"/>
                <a:hlinkClick r:id="rId2"/>
              </a:rPr>
              <a:t>https://www.iso.org/standard/38498.html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300" name="CustomShape 5"/>
          <p:cNvSpPr/>
          <p:nvPr/>
        </p:nvSpPr>
        <p:spPr>
          <a:xfrm>
            <a:off x="274320" y="600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3"/>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301" name="CustomShape 175"/>
          <p:cNvSpPr/>
          <p:nvPr/>
        </p:nvSpPr>
        <p:spPr>
          <a:xfrm>
            <a:off x="10228680" y="752040"/>
            <a:ext cx="510840" cy="49068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Assessment (LCA)</a:t>
            </a:r>
            <a:endParaRPr lang="en-GB" sz="2400" b="0" strike="noStrike" spc="-1">
              <a:solidFill>
                <a:srgbClr val="000000"/>
              </a:solidFill>
              <a:latin typeface="Arial"/>
            </a:endParaRPr>
          </a:p>
        </p:txBody>
      </p:sp>
      <p:sp>
        <p:nvSpPr>
          <p:cNvPr id="303" name="CustomShape 2"/>
          <p:cNvSpPr/>
          <p:nvPr/>
        </p:nvSpPr>
        <p:spPr>
          <a:xfrm>
            <a:off x="335520" y="1268280"/>
            <a:ext cx="536544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i="1" strike="noStrike" spc="-1">
                <a:solidFill>
                  <a:srgbClr val="000000"/>
                </a:solidFill>
                <a:latin typeface="DejaVu Sans"/>
                <a:ea typeface="DejaVu Sans"/>
              </a:rPr>
              <a:t>“Determining the environmental impacts of conventional and alternatively fuelled vehicles through LCA”</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Prepared by </a:t>
            </a:r>
            <a:r>
              <a:rPr lang="en-GB" sz="1800" b="0" i="1" strike="noStrike" spc="-1">
                <a:solidFill>
                  <a:srgbClr val="000000"/>
                </a:solidFill>
                <a:latin typeface="DejaVu Sans"/>
                <a:ea typeface="DejaVu Sans"/>
              </a:rPr>
              <a:t>Ricardo Energy and Environment</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Generally follows the ISO 14040 and ISO 14044 standards.</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360" algn="ctr">
              <a:lnSpc>
                <a:spcPct val="100000"/>
              </a:lnSpc>
              <a:spcBef>
                <a:spcPts val="360"/>
              </a:spcBef>
            </a:pPr>
            <a:endParaRPr lang="en-GB" sz="1800" b="0" strike="noStrike" spc="-1">
              <a:solidFill>
                <a:srgbClr val="000000"/>
              </a:solidFill>
              <a:latin typeface="Arial"/>
            </a:endParaRPr>
          </a:p>
          <a:p>
            <a:pPr marL="360" algn="ctr">
              <a:lnSpc>
                <a:spcPct val="100000"/>
              </a:lnSpc>
              <a:spcBef>
                <a:spcPts val="360"/>
              </a:spcBef>
            </a:pPr>
            <a:endParaRPr lang="en-GB" sz="1800" b="0" strike="noStrike" spc="-1">
              <a:solidFill>
                <a:srgbClr val="000000"/>
              </a:solidFill>
              <a:latin typeface="Arial"/>
            </a:endParaRPr>
          </a:p>
          <a:p>
            <a:pPr marL="360" algn="ctr">
              <a:lnSpc>
                <a:spcPct val="100000"/>
              </a:lnSpc>
              <a:spcBef>
                <a:spcPts val="360"/>
              </a:spcBef>
            </a:pPr>
            <a:r>
              <a:rPr lang="en-GB" sz="1800" b="1" strike="noStrike" spc="-1">
                <a:solidFill>
                  <a:srgbClr val="FFFFFF"/>
                </a:solidFill>
                <a:latin typeface="DejaVu Sans"/>
                <a:ea typeface="DejaVu Sans"/>
              </a:rPr>
              <a:t>More info on points, percentages, etc. follow on the next slides (Examination)</a:t>
            </a:r>
            <a:endParaRPr lang="en-GB" sz="1800" b="0" strike="noStrike" spc="-1">
              <a:solidFill>
                <a:srgbClr val="000000"/>
              </a:solidFill>
              <a:latin typeface="Arial"/>
            </a:endParaRPr>
          </a:p>
        </p:txBody>
      </p:sp>
      <p:sp>
        <p:nvSpPr>
          <p:cNvPr id="304" name="CustomShape 3"/>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2020 EU Commission Report </a:t>
            </a:r>
            <a:endParaRPr lang="en-GB" sz="2200" b="0" strike="noStrike" spc="-1">
              <a:solidFill>
                <a:srgbClr val="000000"/>
              </a:solidFill>
              <a:latin typeface="Arial"/>
            </a:endParaRPr>
          </a:p>
        </p:txBody>
      </p:sp>
      <p:sp>
        <p:nvSpPr>
          <p:cNvPr id="305" name="CustomShape 4"/>
          <p:cNvSpPr/>
          <p:nvPr/>
        </p:nvSpPr>
        <p:spPr>
          <a:xfrm>
            <a:off x="274320" y="6255360"/>
            <a:ext cx="111438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Image adapted from Determining the environmental impacts of conventional and alternatively fuelled vehicles through LCA, Ricardo Energy and Environment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306" name="Grafik 305"/>
          <p:cNvPicPr/>
          <p:nvPr/>
        </p:nvPicPr>
        <p:blipFill>
          <a:blip r:embed="rId3"/>
          <a:stretch/>
        </p:blipFill>
        <p:spPr>
          <a:xfrm>
            <a:off x="5378400" y="1312200"/>
            <a:ext cx="5994360" cy="4790520"/>
          </a:xfrm>
          <a:prstGeom prst="rect">
            <a:avLst/>
          </a:prstGeom>
          <a:ln w="0">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Assessment (LCA)</a:t>
            </a:r>
            <a:endParaRPr lang="en-GB" sz="2400" b="0" strike="noStrike" spc="-1">
              <a:solidFill>
                <a:srgbClr val="000000"/>
              </a:solidFill>
              <a:latin typeface="Arial"/>
            </a:endParaRPr>
          </a:p>
        </p:txBody>
      </p:sp>
      <p:pic>
        <p:nvPicPr>
          <p:cNvPr id="308" name="Grafik 307"/>
          <p:cNvPicPr/>
          <p:nvPr/>
        </p:nvPicPr>
        <p:blipFill>
          <a:blip r:embed="rId2"/>
          <a:stretch/>
        </p:blipFill>
        <p:spPr>
          <a:xfrm>
            <a:off x="4476960" y="1719360"/>
            <a:ext cx="3224160" cy="3405240"/>
          </a:xfrm>
          <a:prstGeom prst="rect">
            <a:avLst/>
          </a:prstGeom>
          <a:ln w="0">
            <a:noFill/>
          </a:ln>
        </p:spPr>
      </p:pic>
      <p:sp>
        <p:nvSpPr>
          <p:cNvPr id="309" name="CustomShape 2"/>
          <p:cNvSpPr/>
          <p:nvPr/>
        </p:nvSpPr>
        <p:spPr>
          <a:xfrm>
            <a:off x="3200400" y="3200400"/>
            <a:ext cx="1128960" cy="341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1800" b="0" strike="noStrike" spc="-1">
                <a:solidFill>
                  <a:srgbClr val="000000"/>
                </a:solidFill>
                <a:latin typeface="DejaVu Sans"/>
                <a:ea typeface="DejaVu Sans"/>
              </a:rPr>
              <a:t>LCI</a:t>
            </a:r>
            <a:endParaRPr lang="en-GB" sz="1800" b="0" strike="noStrike" spc="-1">
              <a:solidFill>
                <a:srgbClr val="000000"/>
              </a:solidFill>
              <a:latin typeface="Arial"/>
            </a:endParaRPr>
          </a:p>
        </p:txBody>
      </p:sp>
      <p:sp>
        <p:nvSpPr>
          <p:cNvPr id="310" name="CustomShape 3"/>
          <p:cNvSpPr/>
          <p:nvPr/>
        </p:nvSpPr>
        <p:spPr>
          <a:xfrm>
            <a:off x="3200760" y="4640400"/>
            <a:ext cx="1128960" cy="341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1800" b="0" strike="noStrike" spc="-1">
                <a:solidFill>
                  <a:srgbClr val="000000"/>
                </a:solidFill>
                <a:latin typeface="DejaVu Sans"/>
                <a:ea typeface="DejaVu Sans"/>
              </a:rPr>
              <a:t>LCIA</a:t>
            </a:r>
            <a:endParaRPr lang="en-GB" sz="1800" b="0" strike="noStrike" spc="-1">
              <a:solidFill>
                <a:srgbClr val="000000"/>
              </a:solidFill>
              <a:latin typeface="Arial"/>
            </a:endParaRPr>
          </a:p>
        </p:txBody>
      </p:sp>
      <p:sp>
        <p:nvSpPr>
          <p:cNvPr id="311" name="CustomShape 4"/>
          <p:cNvSpPr/>
          <p:nvPr/>
        </p:nvSpPr>
        <p:spPr>
          <a:xfrm>
            <a:off x="274320" y="6219360"/>
            <a:ext cx="77648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Mr3641 – https://commons.wikimedia.org/wiki/File:PhasesOfLifeCycleAnalysis.png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312" name="CustomShape 165"/>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The four main stages</a:t>
            </a:r>
            <a:endParaRPr lang="en-GB" sz="2200" b="0" strike="noStrike" spc="-1">
              <a:solidFill>
                <a:srgbClr val="000000"/>
              </a:solidFill>
              <a:latin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CustomShape 1"/>
          <p:cNvSpPr/>
          <p:nvPr/>
        </p:nvSpPr>
        <p:spPr>
          <a:xfrm>
            <a:off x="335520" y="4406760"/>
            <a:ext cx="10730880" cy="1339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a:solidFill>
                  <a:srgbClr val="008C4F"/>
                </a:solidFill>
                <a:latin typeface="Arial Unicode MS"/>
                <a:ea typeface="DejaVu Sans"/>
              </a:rPr>
              <a:t>Goal and scope definition</a:t>
            </a:r>
            <a:endParaRPr lang="en-GB" sz="3000" b="0" strike="noStrike" spc="-1">
              <a:solidFill>
                <a:srgbClr val="000000"/>
              </a:solidFill>
              <a:latin typeface="Arial"/>
            </a:endParaRPr>
          </a:p>
        </p:txBody>
      </p:sp>
      <p:sp>
        <p:nvSpPr>
          <p:cNvPr id="314" name="CustomShape 2"/>
          <p:cNvSpPr/>
          <p:nvPr/>
        </p:nvSpPr>
        <p:spPr>
          <a:xfrm>
            <a:off x="335520" y="2906640"/>
            <a:ext cx="10730880" cy="1477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000000"/>
              </a:solidFill>
              <a:latin typeface="Arial"/>
              <a:ea typeface="DejaVu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Goal and Scope Definition</a:t>
            </a:r>
            <a:endParaRPr lang="en-GB" sz="2400" b="0" strike="noStrike" spc="-1">
              <a:solidFill>
                <a:srgbClr val="000000"/>
              </a:solidFill>
              <a:latin typeface="Arial"/>
            </a:endParaRPr>
          </a:p>
        </p:txBody>
      </p:sp>
      <p:sp>
        <p:nvSpPr>
          <p:cNvPr id="316" name="CustomShape 2"/>
          <p:cNvSpPr/>
          <p:nvPr/>
        </p:nvSpPr>
        <p:spPr>
          <a:xfrm>
            <a:off x="335520" y="1268280"/>
            <a:ext cx="1063044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ISO 14040 definition</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goal of an LCA states: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intended application</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reasons for carrying out the study</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intended audience</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Whether the results are intended to be used in comparitive assertions released publicly</a:t>
            </a:r>
            <a:endParaRPr lang="en-GB" sz="1800" b="0" strike="noStrike" spc="-1">
              <a:solidFill>
                <a:srgbClr val="000000"/>
              </a:solidFill>
              <a:latin typeface="Arial"/>
            </a:endParaRPr>
          </a:p>
        </p:txBody>
      </p:sp>
      <p:sp>
        <p:nvSpPr>
          <p:cNvPr id="317" name="CustomShape 4"/>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Goal of an LCA study</a:t>
            </a:r>
            <a:endParaRPr lang="en-GB" sz="2200" b="0" strike="noStrike" spc="-1">
              <a:solidFill>
                <a:srgbClr val="000000"/>
              </a:solidFill>
              <a:latin typeface="Arial"/>
            </a:endParaRPr>
          </a:p>
        </p:txBody>
      </p:sp>
      <p:sp>
        <p:nvSpPr>
          <p:cNvPr id="318" name="CustomShape 5"/>
          <p:cNvSpPr/>
          <p:nvPr/>
        </p:nvSpPr>
        <p:spPr>
          <a:xfrm>
            <a:off x="274320" y="6399360"/>
            <a:ext cx="111438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Determining the environmental impacts of conventional and alternatively fuelled vehicles through LCA, Ricardo Energy and Environment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319" name="CustomShape 6"/>
          <p:cNvSpPr/>
          <p:nvPr/>
        </p:nvSpPr>
        <p:spPr>
          <a:xfrm>
            <a:off x="274320" y="6147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3"/>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 name="CustomShape 37"/>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Goal and Scope Definition</a:t>
            </a:r>
            <a:endParaRPr lang="en-GB" sz="2400" b="0" strike="noStrike" spc="-1">
              <a:solidFill>
                <a:srgbClr val="000000"/>
              </a:solidFill>
              <a:latin typeface="Arial"/>
            </a:endParaRPr>
          </a:p>
        </p:txBody>
      </p:sp>
      <p:sp>
        <p:nvSpPr>
          <p:cNvPr id="321" name="CustomShape 39"/>
          <p:cNvSpPr/>
          <p:nvPr/>
        </p:nvSpPr>
        <p:spPr>
          <a:xfrm>
            <a:off x="457200" y="1268280"/>
            <a:ext cx="1054656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2020 EU Study:</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intended application: A representative selection of road vehicle configurations.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Aims to enhance the Commission's understanding of environmental impacts and of suitable methodologies to assess them in the mid- to long-term time frame (until 2050).</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Target audience: European Commission and decision-makers.</a:t>
            </a:r>
            <a:endParaRPr lang="en-GB" sz="1800" b="0" strike="noStrike" spc="-1">
              <a:solidFill>
                <a:srgbClr val="000000"/>
              </a:solidFill>
              <a:latin typeface="Arial"/>
            </a:endParaRPr>
          </a:p>
        </p:txBody>
      </p:sp>
      <p:sp>
        <p:nvSpPr>
          <p:cNvPr id="322" name="CustomShape 40"/>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Goal of an LCA study</a:t>
            </a:r>
            <a:endParaRPr lang="en-GB" sz="2200" b="0" strike="noStrike" spc="-1">
              <a:solidFill>
                <a:srgbClr val="000000"/>
              </a:solidFill>
              <a:latin typeface="Arial"/>
            </a:endParaRPr>
          </a:p>
        </p:txBody>
      </p:sp>
      <p:sp>
        <p:nvSpPr>
          <p:cNvPr id="323" name="CustomShape 41"/>
          <p:cNvSpPr/>
          <p:nvPr/>
        </p:nvSpPr>
        <p:spPr>
          <a:xfrm>
            <a:off x="274320" y="6399360"/>
            <a:ext cx="111438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Determining the environmental impacts of conventional and alternatively fuelled vehicles through LCA, Ricardo Energy and Environment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324" name="CustomShape 42"/>
          <p:cNvSpPr/>
          <p:nvPr/>
        </p:nvSpPr>
        <p:spPr>
          <a:xfrm>
            <a:off x="274320" y="6147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3"/>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Goal and Scope Definition</a:t>
            </a:r>
            <a:endParaRPr lang="en-GB" sz="2400" b="0" strike="noStrike" spc="-1">
              <a:solidFill>
                <a:srgbClr val="000000"/>
              </a:solidFill>
              <a:latin typeface="Arial"/>
            </a:endParaRPr>
          </a:p>
        </p:txBody>
      </p:sp>
      <p:sp>
        <p:nvSpPr>
          <p:cNvPr id="326" name="CustomShape 2"/>
          <p:cNvSpPr/>
          <p:nvPr/>
        </p:nvSpPr>
        <p:spPr>
          <a:xfrm>
            <a:off x="335520" y="1268280"/>
            <a:ext cx="490824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ISO 14040 standard</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scope of an LCA should describe:</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functional unit(s) of the system(s)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Reference flow(s)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system boundary</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LCIA methodology and types of impacts analysed</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i="1" strike="noStrike" spc="-1">
                <a:solidFill>
                  <a:srgbClr val="000000"/>
                </a:solidFill>
                <a:latin typeface="DejaVu Sans"/>
                <a:ea typeface="DejaVu Sans"/>
              </a:rPr>
              <a:t>Limitations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i="1" strike="noStrike" spc="-1">
                <a:solidFill>
                  <a:srgbClr val="000000"/>
                </a:solidFill>
                <a:latin typeface="DejaVu Sans"/>
                <a:ea typeface="DejaVu Sans"/>
              </a:rPr>
              <a:t>Data quality requirements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a:t>
            </a:r>
            <a:endParaRPr lang="en-GB" sz="1800" b="0" strike="noStrike" spc="-1">
              <a:solidFill>
                <a:srgbClr val="000000"/>
              </a:solidFill>
              <a:latin typeface="Arial"/>
            </a:endParaRPr>
          </a:p>
        </p:txBody>
      </p:sp>
      <p:sp>
        <p:nvSpPr>
          <p:cNvPr id="327" name="CustomShape 3"/>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Scope of an LCA study</a:t>
            </a:r>
            <a:endParaRPr lang="en-GB" sz="2200" b="0" strike="noStrike" spc="-1">
              <a:solidFill>
                <a:srgbClr val="000000"/>
              </a:solidFill>
              <a:latin typeface="Arial"/>
            </a:endParaRPr>
          </a:p>
        </p:txBody>
      </p:sp>
      <p:sp>
        <p:nvSpPr>
          <p:cNvPr id="328" name="CustomShape 6"/>
          <p:cNvSpPr/>
          <p:nvPr/>
        </p:nvSpPr>
        <p:spPr>
          <a:xfrm>
            <a:off x="274320" y="636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2"/>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 name="CustomShape 38"/>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Goal and Scope Definition</a:t>
            </a:r>
            <a:endParaRPr lang="en-GB" sz="2400" b="0" strike="noStrike" spc="-1">
              <a:solidFill>
                <a:srgbClr val="000000"/>
              </a:solidFill>
              <a:latin typeface="Arial"/>
            </a:endParaRPr>
          </a:p>
        </p:txBody>
      </p:sp>
      <p:sp>
        <p:nvSpPr>
          <p:cNvPr id="330" name="CustomShape 43"/>
          <p:cNvSpPr/>
          <p:nvPr/>
        </p:nvSpPr>
        <p:spPr>
          <a:xfrm>
            <a:off x="335520" y="1268280"/>
            <a:ext cx="490824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ISO 14040 standard</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scope of an LCA should describe:</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The functional unit(s) of the system(s)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Reference flow(s)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system boundary</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LCIA methodology and types of impacts analysed</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i="1" strike="noStrike" spc="-1">
                <a:solidFill>
                  <a:srgbClr val="000000"/>
                </a:solidFill>
                <a:latin typeface="DejaVu Sans"/>
                <a:ea typeface="DejaVu Sans"/>
              </a:rPr>
              <a:t>Limitations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i="1" strike="noStrike" spc="-1">
                <a:solidFill>
                  <a:srgbClr val="000000"/>
                </a:solidFill>
                <a:latin typeface="DejaVu Sans"/>
                <a:ea typeface="DejaVu Sans"/>
              </a:rPr>
              <a:t>Data quality requirements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a:t>
            </a:r>
            <a:endParaRPr lang="en-GB" sz="1800" b="0" strike="noStrike" spc="-1">
              <a:solidFill>
                <a:srgbClr val="000000"/>
              </a:solidFill>
              <a:latin typeface="Arial"/>
            </a:endParaRPr>
          </a:p>
        </p:txBody>
      </p:sp>
      <p:sp>
        <p:nvSpPr>
          <p:cNvPr id="331" name="CustomShape 44"/>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Scope of an LCA study</a:t>
            </a:r>
            <a:endParaRPr lang="en-GB" sz="2200" b="0" strike="noStrike" spc="-1">
              <a:solidFill>
                <a:srgbClr val="000000"/>
              </a:solidFill>
              <a:latin typeface="Arial"/>
            </a:endParaRPr>
          </a:p>
        </p:txBody>
      </p:sp>
      <p:sp>
        <p:nvSpPr>
          <p:cNvPr id="332" name="CustomShape 47"/>
          <p:cNvSpPr/>
          <p:nvPr/>
        </p:nvSpPr>
        <p:spPr>
          <a:xfrm>
            <a:off x="274320" y="636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2"/>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333" name="CustomShape 46"/>
          <p:cNvSpPr/>
          <p:nvPr/>
        </p:nvSpPr>
        <p:spPr>
          <a:xfrm>
            <a:off x="6419520" y="2286000"/>
            <a:ext cx="3632760" cy="136548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gn="ctr">
              <a:lnSpc>
                <a:spcPct val="100000"/>
              </a:lnSpc>
            </a:pPr>
            <a:r>
              <a:rPr lang="en-US" sz="1800" b="0" strike="noStrike" spc="-1">
                <a:solidFill>
                  <a:srgbClr val="000000"/>
                </a:solidFill>
                <a:latin typeface="DejaVu Sans"/>
                <a:ea typeface="DejaVu Sans"/>
              </a:rPr>
              <a:t>quantified performance of a product system for use as a reference unit, e.g 1 million holes drilled</a:t>
            </a:r>
            <a:endParaRPr lang="en-GB" sz="1800" b="0" strike="noStrike" spc="-1">
              <a:solidFill>
                <a:srgbClr val="000000"/>
              </a:solidFill>
              <a:latin typeface="Arial"/>
            </a:endParaRPr>
          </a:p>
        </p:txBody>
      </p:sp>
      <p:sp>
        <p:nvSpPr>
          <p:cNvPr id="334" name="Gerader Verbinder 333"/>
          <p:cNvSpPr/>
          <p:nvPr/>
        </p:nvSpPr>
        <p:spPr>
          <a:xfrm flipH="1">
            <a:off x="4343400" y="2743200"/>
            <a:ext cx="2057400" cy="457200"/>
          </a:xfrm>
          <a:prstGeom prst="line">
            <a:avLst/>
          </a:prstGeom>
          <a:ln w="0">
            <a:solidFill>
              <a:srgbClr val="008C4F"/>
            </a:solidFill>
            <a:tailEnd type="triangle" w="med" len="med"/>
          </a:ln>
        </p:spPr>
        <p:style>
          <a:lnRef idx="0">
            <a:scrgbClr r="0" g="0" b="0"/>
          </a:lnRef>
          <a:fillRef idx="0">
            <a:scrgbClr r="0" g="0" b="0"/>
          </a:fillRef>
          <a:effectRef idx="0">
            <a:scrgbClr r="0" g="0" b="0"/>
          </a:effectRef>
          <a:fontRef idx="minor"/>
        </p:style>
        <p:txBody>
          <a:bodyPr lIns="90000" tIns="45000" rIns="90000" bIns="45000" anchor="ctr">
            <a:noAutofit/>
          </a:bodyPr>
          <a:lstStyle/>
          <a:p>
            <a:endParaRPr lang="en-US" sz="1800" b="0" strike="noStrike" spc="-1">
              <a:solidFill>
                <a:srgbClr val="000000"/>
              </a:solidFill>
              <a:latin typeface="Arial"/>
              <a:ea typeface="DejaVu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 name="CustomShape 45"/>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Goal and Scope Definition</a:t>
            </a:r>
            <a:endParaRPr lang="en-GB" sz="2400" b="0" strike="noStrike" spc="-1">
              <a:solidFill>
                <a:srgbClr val="000000"/>
              </a:solidFill>
              <a:latin typeface="Arial"/>
            </a:endParaRPr>
          </a:p>
        </p:txBody>
      </p:sp>
      <p:sp>
        <p:nvSpPr>
          <p:cNvPr id="336" name="CustomShape 48"/>
          <p:cNvSpPr/>
          <p:nvPr/>
        </p:nvSpPr>
        <p:spPr>
          <a:xfrm>
            <a:off x="335520" y="1268280"/>
            <a:ext cx="490824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ISO 14040 standard</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scope of an LCA should describe:</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The functional unit(s) of the system(s)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Reference flow(s)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system boundary</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LCIA methodology and types of impacts analysed</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i="1" strike="noStrike" spc="-1">
                <a:solidFill>
                  <a:srgbClr val="000000"/>
                </a:solidFill>
                <a:latin typeface="DejaVu Sans"/>
                <a:ea typeface="DejaVu Sans"/>
              </a:rPr>
              <a:t>Limitations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i="1" strike="noStrike" spc="-1">
                <a:solidFill>
                  <a:srgbClr val="000000"/>
                </a:solidFill>
                <a:latin typeface="DejaVu Sans"/>
                <a:ea typeface="DejaVu Sans"/>
              </a:rPr>
              <a:t>Data quality requirements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a:t>
            </a:r>
            <a:endParaRPr lang="en-GB" sz="1800" b="0" strike="noStrike" spc="-1">
              <a:solidFill>
                <a:srgbClr val="000000"/>
              </a:solidFill>
              <a:latin typeface="Arial"/>
            </a:endParaRPr>
          </a:p>
        </p:txBody>
      </p:sp>
      <p:sp>
        <p:nvSpPr>
          <p:cNvPr id="337" name="CustomShape 49"/>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Scope of an LCA study</a:t>
            </a:r>
            <a:endParaRPr lang="en-GB" sz="2200" b="0" strike="noStrike" spc="-1">
              <a:solidFill>
                <a:srgbClr val="000000"/>
              </a:solidFill>
              <a:latin typeface="Arial"/>
            </a:endParaRPr>
          </a:p>
        </p:txBody>
      </p:sp>
      <p:sp>
        <p:nvSpPr>
          <p:cNvPr id="338" name="CustomShape 50"/>
          <p:cNvSpPr/>
          <p:nvPr/>
        </p:nvSpPr>
        <p:spPr>
          <a:xfrm>
            <a:off x="274320" y="636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2"/>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339" name="Gerader Verbinder 338"/>
          <p:cNvSpPr/>
          <p:nvPr/>
        </p:nvSpPr>
        <p:spPr>
          <a:xfrm flipH="1">
            <a:off x="4343400" y="2743200"/>
            <a:ext cx="2057400" cy="457200"/>
          </a:xfrm>
          <a:prstGeom prst="line">
            <a:avLst/>
          </a:prstGeom>
          <a:ln w="0">
            <a:solidFill>
              <a:srgbClr val="008C4F"/>
            </a:solidFill>
            <a:tailEnd type="triangle" w="med" len="med"/>
          </a:ln>
        </p:spPr>
        <p:style>
          <a:lnRef idx="0">
            <a:scrgbClr r="0" g="0" b="0"/>
          </a:lnRef>
          <a:fillRef idx="0">
            <a:scrgbClr r="0" g="0" b="0"/>
          </a:fillRef>
          <a:effectRef idx="0">
            <a:scrgbClr r="0" g="0" b="0"/>
          </a:effectRef>
          <a:fontRef idx="minor"/>
        </p:style>
        <p:txBody>
          <a:bodyPr lIns="90000" tIns="45000" rIns="90000" bIns="45000" anchor="ctr">
            <a:noAutofit/>
          </a:bodyPr>
          <a:lstStyle/>
          <a:p>
            <a:endParaRPr lang="en-US" sz="1800" b="0" strike="noStrike" spc="-1">
              <a:solidFill>
                <a:srgbClr val="000000"/>
              </a:solidFill>
              <a:latin typeface="Arial"/>
              <a:ea typeface="DejaVu Sans"/>
            </a:endParaRPr>
          </a:p>
        </p:txBody>
      </p:sp>
      <p:sp>
        <p:nvSpPr>
          <p:cNvPr id="340" name="CustomShape 52"/>
          <p:cNvSpPr/>
          <p:nvPr/>
        </p:nvSpPr>
        <p:spPr>
          <a:xfrm>
            <a:off x="6400800" y="4012560"/>
            <a:ext cx="3651480" cy="192492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gn="ctr">
              <a:lnSpc>
                <a:spcPct val="100000"/>
              </a:lnSpc>
            </a:pPr>
            <a:r>
              <a:rPr lang="en-US" sz="1800" b="0" strike="noStrike" spc="-1">
                <a:solidFill>
                  <a:srgbClr val="000000"/>
                </a:solidFill>
                <a:latin typeface="DejaVu Sans"/>
                <a:ea typeface="DejaVu Sans"/>
              </a:rPr>
              <a:t>measure of the outputs from processes in a given product system required to deliver the performace defined by</a:t>
            </a:r>
            <a:endParaRPr lang="en-GB" sz="1800" b="0" strike="noStrike" spc="-1">
              <a:solidFill>
                <a:srgbClr val="000000"/>
              </a:solidFill>
              <a:latin typeface="Arial"/>
            </a:endParaRPr>
          </a:p>
          <a:p>
            <a:pPr algn="ctr">
              <a:lnSpc>
                <a:spcPct val="100000"/>
              </a:lnSpc>
            </a:pPr>
            <a:r>
              <a:rPr lang="en-US" sz="1800" b="0" strike="noStrike" spc="-1">
                <a:solidFill>
                  <a:srgbClr val="000000"/>
                </a:solidFill>
                <a:latin typeface="DejaVu Sans"/>
                <a:ea typeface="DejaVu Sans"/>
              </a:rPr>
              <a:t>the functional unit</a:t>
            </a:r>
            <a:endParaRPr lang="en-GB" sz="1800" b="0" strike="noStrike" spc="-1">
              <a:solidFill>
                <a:srgbClr val="000000"/>
              </a:solidFill>
              <a:latin typeface="Arial"/>
            </a:endParaRPr>
          </a:p>
        </p:txBody>
      </p:sp>
      <p:sp>
        <p:nvSpPr>
          <p:cNvPr id="341" name="Gerader Verbinder 340"/>
          <p:cNvSpPr/>
          <p:nvPr/>
        </p:nvSpPr>
        <p:spPr>
          <a:xfrm flipH="1" flipV="1">
            <a:off x="3200400" y="3657600"/>
            <a:ext cx="3200400" cy="1143000"/>
          </a:xfrm>
          <a:prstGeom prst="line">
            <a:avLst/>
          </a:prstGeom>
          <a:ln w="0">
            <a:solidFill>
              <a:srgbClr val="008C4F"/>
            </a:solidFill>
            <a:tailEnd type="triangle" w="med" len="med"/>
          </a:ln>
        </p:spPr>
        <p:style>
          <a:lnRef idx="0">
            <a:scrgbClr r="0" g="0" b="0"/>
          </a:lnRef>
          <a:fillRef idx="0">
            <a:scrgbClr r="0" g="0" b="0"/>
          </a:fillRef>
          <a:effectRef idx="0">
            <a:scrgbClr r="0" g="0" b="0"/>
          </a:effectRef>
          <a:fontRef idx="minor"/>
        </p:style>
        <p:txBody>
          <a:bodyPr lIns="90000" tIns="45000" rIns="90000" bIns="45000" anchor="ctr">
            <a:noAutofit/>
          </a:bodyPr>
          <a:lstStyle/>
          <a:p>
            <a:endParaRPr lang="en-US" sz="1800" b="0" strike="noStrike" spc="-1">
              <a:solidFill>
                <a:srgbClr val="000000"/>
              </a:solidFill>
              <a:latin typeface="Arial"/>
              <a:ea typeface="DejaVu Sans"/>
            </a:endParaRPr>
          </a:p>
        </p:txBody>
      </p:sp>
      <p:sp>
        <p:nvSpPr>
          <p:cNvPr id="342" name="CustomShape 59"/>
          <p:cNvSpPr/>
          <p:nvPr/>
        </p:nvSpPr>
        <p:spPr>
          <a:xfrm>
            <a:off x="6419880" y="2286360"/>
            <a:ext cx="3632760" cy="136512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gn="ctr">
              <a:lnSpc>
                <a:spcPct val="100000"/>
              </a:lnSpc>
            </a:pPr>
            <a:r>
              <a:rPr lang="en-US" sz="1800" b="0" strike="noStrike" spc="-1">
                <a:solidFill>
                  <a:srgbClr val="000000"/>
                </a:solidFill>
                <a:latin typeface="DejaVu Sans"/>
                <a:ea typeface="DejaVu Sans"/>
              </a:rPr>
              <a:t>quantified performance of a product system for use as a reference unit, e.g 1 million holes drilled</a:t>
            </a:r>
            <a:endParaRPr lang="en-GB" sz="1800" b="0" strike="noStrike" spc="-1">
              <a:solidFill>
                <a:srgbClr val="000000"/>
              </a:solidFill>
              <a:latin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CustomShape 60"/>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Goal and Scope Definition</a:t>
            </a:r>
            <a:endParaRPr lang="en-GB" sz="2400" b="0" strike="noStrike" spc="-1">
              <a:solidFill>
                <a:srgbClr val="000000"/>
              </a:solidFill>
              <a:latin typeface="Arial"/>
            </a:endParaRPr>
          </a:p>
        </p:txBody>
      </p:sp>
      <p:sp>
        <p:nvSpPr>
          <p:cNvPr id="344" name="CustomShape 62"/>
          <p:cNvSpPr/>
          <p:nvPr/>
        </p:nvSpPr>
        <p:spPr>
          <a:xfrm>
            <a:off x="335520" y="1268280"/>
            <a:ext cx="490824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ISO 14040 standard</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scope of an LCA should describe:</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The functional unit(s) of the system(s)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Reference flow(s)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system boundary</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LCIA methodology and types of impacts analysed</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i="1" strike="noStrike" spc="-1">
                <a:solidFill>
                  <a:srgbClr val="000000"/>
                </a:solidFill>
                <a:latin typeface="DejaVu Sans"/>
                <a:ea typeface="DejaVu Sans"/>
              </a:rPr>
              <a:t>Limitations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i="1" strike="noStrike" spc="-1">
                <a:solidFill>
                  <a:srgbClr val="000000"/>
                </a:solidFill>
                <a:latin typeface="DejaVu Sans"/>
                <a:ea typeface="DejaVu Sans"/>
              </a:rPr>
              <a:t>Data quality requirements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a:t>
            </a:r>
            <a:endParaRPr lang="en-GB" sz="1800" b="0" strike="noStrike" spc="-1">
              <a:solidFill>
                <a:srgbClr val="000000"/>
              </a:solidFill>
              <a:latin typeface="Arial"/>
            </a:endParaRPr>
          </a:p>
        </p:txBody>
      </p:sp>
      <p:sp>
        <p:nvSpPr>
          <p:cNvPr id="345" name="CustomShape 68"/>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Scope of an LCA study</a:t>
            </a:r>
            <a:endParaRPr lang="en-GB" sz="2200" b="0" strike="noStrike" spc="-1">
              <a:solidFill>
                <a:srgbClr val="000000"/>
              </a:solidFill>
              <a:latin typeface="Arial"/>
            </a:endParaRPr>
          </a:p>
        </p:txBody>
      </p:sp>
      <p:sp>
        <p:nvSpPr>
          <p:cNvPr id="346" name="CustomShape 69"/>
          <p:cNvSpPr/>
          <p:nvPr/>
        </p:nvSpPr>
        <p:spPr>
          <a:xfrm>
            <a:off x="274320" y="636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2"/>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347" name="Gerader Verbinder 346"/>
          <p:cNvSpPr/>
          <p:nvPr/>
        </p:nvSpPr>
        <p:spPr>
          <a:xfrm flipH="1">
            <a:off x="4343400" y="2743200"/>
            <a:ext cx="2057400" cy="457200"/>
          </a:xfrm>
          <a:prstGeom prst="line">
            <a:avLst/>
          </a:prstGeom>
          <a:ln w="0">
            <a:solidFill>
              <a:srgbClr val="008C4F"/>
            </a:solidFill>
            <a:tailEnd type="triangle" w="med" len="med"/>
          </a:ln>
        </p:spPr>
        <p:style>
          <a:lnRef idx="0">
            <a:scrgbClr r="0" g="0" b="0"/>
          </a:lnRef>
          <a:fillRef idx="0">
            <a:scrgbClr r="0" g="0" b="0"/>
          </a:fillRef>
          <a:effectRef idx="0">
            <a:scrgbClr r="0" g="0" b="0"/>
          </a:effectRef>
          <a:fontRef idx="minor"/>
        </p:style>
        <p:txBody>
          <a:bodyPr lIns="90000" tIns="45000" rIns="90000" bIns="45000" anchor="ctr">
            <a:noAutofit/>
          </a:bodyPr>
          <a:lstStyle/>
          <a:p>
            <a:endParaRPr lang="en-US" sz="1800" b="0" strike="noStrike" spc="-1">
              <a:solidFill>
                <a:srgbClr val="000000"/>
              </a:solidFill>
              <a:latin typeface="Arial"/>
              <a:ea typeface="DejaVu Sans"/>
            </a:endParaRPr>
          </a:p>
        </p:txBody>
      </p:sp>
      <p:sp>
        <p:nvSpPr>
          <p:cNvPr id="348" name="CustomShape 70"/>
          <p:cNvSpPr/>
          <p:nvPr/>
        </p:nvSpPr>
        <p:spPr>
          <a:xfrm>
            <a:off x="6400800" y="4012560"/>
            <a:ext cx="3651480" cy="192492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gn="ctr">
              <a:lnSpc>
                <a:spcPct val="100000"/>
              </a:lnSpc>
            </a:pPr>
            <a:r>
              <a:rPr lang="en-US" sz="1800" b="0" strike="noStrike" spc="-1">
                <a:solidFill>
                  <a:srgbClr val="000000"/>
                </a:solidFill>
                <a:latin typeface="DejaVu Sans"/>
                <a:ea typeface="DejaVu Sans"/>
              </a:rPr>
              <a:t>measure of the product(s) or product parts required to deliver the performance defined by the functional unit.</a:t>
            </a:r>
            <a:endParaRPr lang="en-GB" sz="1800" b="0" strike="noStrike" spc="-1">
              <a:solidFill>
                <a:srgbClr val="000000"/>
              </a:solidFill>
              <a:latin typeface="Arial"/>
            </a:endParaRPr>
          </a:p>
        </p:txBody>
      </p:sp>
      <p:sp>
        <p:nvSpPr>
          <p:cNvPr id="349" name="Gerader Verbinder 348"/>
          <p:cNvSpPr/>
          <p:nvPr/>
        </p:nvSpPr>
        <p:spPr>
          <a:xfrm flipH="1" flipV="1">
            <a:off x="3200400" y="3657600"/>
            <a:ext cx="3200400" cy="1143000"/>
          </a:xfrm>
          <a:prstGeom prst="line">
            <a:avLst/>
          </a:prstGeom>
          <a:ln w="0">
            <a:solidFill>
              <a:srgbClr val="008C4F"/>
            </a:solidFill>
            <a:tailEnd type="triangle" w="med" len="med"/>
          </a:ln>
        </p:spPr>
        <p:style>
          <a:lnRef idx="0">
            <a:scrgbClr r="0" g="0" b="0"/>
          </a:lnRef>
          <a:fillRef idx="0">
            <a:scrgbClr r="0" g="0" b="0"/>
          </a:fillRef>
          <a:effectRef idx="0">
            <a:scrgbClr r="0" g="0" b="0"/>
          </a:effectRef>
          <a:fontRef idx="minor"/>
        </p:style>
        <p:txBody>
          <a:bodyPr lIns="90000" tIns="45000" rIns="90000" bIns="45000" anchor="ctr">
            <a:noAutofit/>
          </a:bodyPr>
          <a:lstStyle/>
          <a:p>
            <a:endParaRPr lang="en-US" sz="1800" b="0" strike="noStrike" spc="-1">
              <a:solidFill>
                <a:srgbClr val="000000"/>
              </a:solidFill>
              <a:latin typeface="Arial"/>
              <a:ea typeface="DejaVu Sans"/>
            </a:endParaRPr>
          </a:p>
        </p:txBody>
      </p:sp>
      <p:sp>
        <p:nvSpPr>
          <p:cNvPr id="350" name="CustomShape 71"/>
          <p:cNvSpPr/>
          <p:nvPr/>
        </p:nvSpPr>
        <p:spPr>
          <a:xfrm>
            <a:off x="6419880" y="2286360"/>
            <a:ext cx="3632760" cy="136512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gn="ctr">
              <a:lnSpc>
                <a:spcPct val="100000"/>
              </a:lnSpc>
            </a:pPr>
            <a:r>
              <a:rPr lang="en-US" sz="1800" b="0" strike="noStrike" spc="-1">
                <a:solidFill>
                  <a:srgbClr val="000000"/>
                </a:solidFill>
                <a:latin typeface="DejaVu Sans"/>
                <a:ea typeface="DejaVu Sans"/>
              </a:rPr>
              <a:t>quantified performance of a product system for use as a reference unit, e.g 1 million holes drilled</a:t>
            </a:r>
            <a:endParaRPr lang="en-GB" sz="1800" b="0" strike="noStrike" spc="-1">
              <a:solidFill>
                <a:srgbClr val="000000"/>
              </a:solidFill>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CustomShape 1"/>
          <p:cNvSpPr/>
          <p:nvPr/>
        </p:nvSpPr>
        <p:spPr>
          <a:xfrm>
            <a:off x="335520" y="764640"/>
            <a:ext cx="10725480" cy="476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License</a:t>
            </a:r>
            <a:endParaRPr lang="en-GB" sz="2400" b="0" strike="noStrike" spc="-1">
              <a:solidFill>
                <a:srgbClr val="000000"/>
              </a:solidFill>
              <a:latin typeface="Arial"/>
            </a:endParaRPr>
          </a:p>
        </p:txBody>
      </p:sp>
      <p:sp>
        <p:nvSpPr>
          <p:cNvPr id="271" name="CustomShape 2"/>
          <p:cNvSpPr/>
          <p:nvPr/>
        </p:nvSpPr>
        <p:spPr>
          <a:xfrm>
            <a:off x="335520" y="1268280"/>
            <a:ext cx="10725480" cy="50130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14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This work is licensed under a </a:t>
            </a:r>
            <a:r>
              <a:rPr lang="en-US" sz="1800" b="1" strike="noStrike" spc="-1">
                <a:solidFill>
                  <a:srgbClr val="000000"/>
                </a:solidFill>
                <a:latin typeface="DejaVu Sans"/>
                <a:ea typeface="DejaVu Sans"/>
              </a:rPr>
              <a:t>Creative Commons Attribution-ShareAlike 4.0 International License</a:t>
            </a:r>
            <a:r>
              <a:rPr lang="en-US" sz="1800" b="0" strike="noStrike" spc="-1">
                <a:solidFill>
                  <a:srgbClr val="000000"/>
                </a:solidFill>
                <a:latin typeface="DejaVu Sans"/>
                <a:ea typeface="DejaVu Sans"/>
              </a:rPr>
              <a:t>. To view a copy of this license, please refer to </a:t>
            </a:r>
            <a:r>
              <a:rPr lang="en-US" sz="1800" b="0" u="sng" strike="noStrike" spc="-1">
                <a:solidFill>
                  <a:srgbClr val="0000FF"/>
                </a:solidFill>
                <a:uFillTx/>
                <a:latin typeface="DejaVu Sans"/>
                <a:ea typeface="DejaVu Sans"/>
                <a:hlinkClick r:id="rId2"/>
              </a:rPr>
              <a:t>https://creativecommons.org/licenses/by-sa/4.0/</a:t>
            </a:r>
            <a:r>
              <a:rPr lang="en-US" sz="1800" b="0" strike="noStrike" spc="-1">
                <a:solidFill>
                  <a:srgbClr val="000000"/>
                </a:solidFill>
                <a:latin typeface="DejaVu Sans"/>
                <a:ea typeface="DejaVu Sans"/>
              </a:rPr>
              <a:t> .</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195120" indent="-1814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Updated versions of these slides will be available in our </a:t>
            </a:r>
            <a:r>
              <a:rPr lang="en-US" sz="1800" b="0" u="sng" strike="noStrike" spc="-1">
                <a:solidFill>
                  <a:srgbClr val="0000FF"/>
                </a:solidFill>
                <a:uFillTx/>
                <a:latin typeface="DejaVu Sans"/>
                <a:ea typeface="DejaVu Sans"/>
                <a:hlinkClick r:id="rId3"/>
              </a:rPr>
              <a:t>Github repository</a:t>
            </a:r>
            <a:r>
              <a:rPr lang="en-US" sz="1800" b="0" strike="noStrike" spc="-1">
                <a:solidFill>
                  <a:srgbClr val="000000"/>
                </a:solidFill>
                <a:latin typeface="DejaVu Sans"/>
                <a:ea typeface="DejaVu Sans"/>
              </a:rPr>
              <a:t>.</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Goal and Scope Definition</a:t>
            </a:r>
            <a:endParaRPr lang="en-GB" sz="2400" b="0" strike="noStrike" spc="-1">
              <a:solidFill>
                <a:srgbClr val="000000"/>
              </a:solidFill>
              <a:latin typeface="Arial"/>
            </a:endParaRPr>
          </a:p>
        </p:txBody>
      </p:sp>
      <p:sp>
        <p:nvSpPr>
          <p:cNvPr id="352" name="CustomShape 2"/>
          <p:cNvSpPr/>
          <p:nvPr/>
        </p:nvSpPr>
        <p:spPr>
          <a:xfrm>
            <a:off x="335520" y="1268280"/>
            <a:ext cx="490824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ISO 14040 standard</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scope of an LCA should describe:</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The functional unit(s) of the system(s)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Reference flow(s)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system boundary</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LCIA methodology and types of impacts analysed</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i="1" strike="noStrike" spc="-1">
                <a:solidFill>
                  <a:srgbClr val="000000"/>
                </a:solidFill>
                <a:latin typeface="DejaVu Sans"/>
                <a:ea typeface="DejaVu Sans"/>
              </a:rPr>
              <a:t>Limitations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i="1" strike="noStrike" spc="-1">
                <a:solidFill>
                  <a:srgbClr val="000000"/>
                </a:solidFill>
                <a:latin typeface="DejaVu Sans"/>
                <a:ea typeface="DejaVu Sans"/>
              </a:rPr>
              <a:t>Data quality requirements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 </a:t>
            </a:r>
            <a:endParaRPr lang="en-GB" sz="1800" b="0" strike="noStrike" spc="-1">
              <a:solidFill>
                <a:srgbClr val="000000"/>
              </a:solidFill>
              <a:latin typeface="Arial"/>
            </a:endParaRPr>
          </a:p>
        </p:txBody>
      </p:sp>
      <p:sp>
        <p:nvSpPr>
          <p:cNvPr id="353" name="CustomShape 3"/>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Scope of an LCA study</a:t>
            </a:r>
            <a:endParaRPr lang="en-GB" sz="2200" b="0" strike="noStrike" spc="-1">
              <a:solidFill>
                <a:srgbClr val="000000"/>
              </a:solidFill>
              <a:latin typeface="Arial"/>
            </a:endParaRPr>
          </a:p>
        </p:txBody>
      </p:sp>
      <p:sp>
        <p:nvSpPr>
          <p:cNvPr id="354" name="CustomShape 4"/>
          <p:cNvSpPr/>
          <p:nvPr/>
        </p:nvSpPr>
        <p:spPr>
          <a:xfrm>
            <a:off x="6095520" y="1268280"/>
            <a:ext cx="490824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2020 EU Study</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Functional units and reference flows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Based on vehicle size and utility</a:t>
            </a:r>
            <a:endParaRPr lang="en-GB" sz="1800" b="0" strike="noStrike" spc="-1">
              <a:solidFill>
                <a:srgbClr val="000000"/>
              </a:solidFill>
              <a:latin typeface="Arial"/>
            </a:endParaRPr>
          </a:p>
        </p:txBody>
      </p:sp>
      <p:graphicFrame>
        <p:nvGraphicFramePr>
          <p:cNvPr id="355" name="Table 5"/>
          <p:cNvGraphicFramePr/>
          <p:nvPr/>
        </p:nvGraphicFramePr>
        <p:xfrm>
          <a:off x="5192280" y="3214440"/>
          <a:ext cx="5945400" cy="978840"/>
        </p:xfrm>
        <a:graphic>
          <a:graphicData uri="http://schemas.openxmlformats.org/drawingml/2006/table">
            <a:tbl>
              <a:tblPr/>
              <a:tblGrid>
                <a:gridCol w="832320">
                  <a:extLst>
                    <a:ext uri="{9D8B030D-6E8A-4147-A177-3AD203B41FA5}">
                      <a16:colId xmlns:a16="http://schemas.microsoft.com/office/drawing/2014/main" val="20000"/>
                    </a:ext>
                  </a:extLst>
                </a:gridCol>
                <a:gridCol w="865440">
                  <a:extLst>
                    <a:ext uri="{9D8B030D-6E8A-4147-A177-3AD203B41FA5}">
                      <a16:colId xmlns:a16="http://schemas.microsoft.com/office/drawing/2014/main" val="20001"/>
                    </a:ext>
                  </a:extLst>
                </a:gridCol>
                <a:gridCol w="848880">
                  <a:extLst>
                    <a:ext uri="{9D8B030D-6E8A-4147-A177-3AD203B41FA5}">
                      <a16:colId xmlns:a16="http://schemas.microsoft.com/office/drawing/2014/main" val="20002"/>
                    </a:ext>
                  </a:extLst>
                </a:gridCol>
                <a:gridCol w="848880">
                  <a:extLst>
                    <a:ext uri="{9D8B030D-6E8A-4147-A177-3AD203B41FA5}">
                      <a16:colId xmlns:a16="http://schemas.microsoft.com/office/drawing/2014/main" val="20003"/>
                    </a:ext>
                  </a:extLst>
                </a:gridCol>
                <a:gridCol w="848880">
                  <a:extLst>
                    <a:ext uri="{9D8B030D-6E8A-4147-A177-3AD203B41FA5}">
                      <a16:colId xmlns:a16="http://schemas.microsoft.com/office/drawing/2014/main" val="20004"/>
                    </a:ext>
                  </a:extLst>
                </a:gridCol>
                <a:gridCol w="848880">
                  <a:extLst>
                    <a:ext uri="{9D8B030D-6E8A-4147-A177-3AD203B41FA5}">
                      <a16:colId xmlns:a16="http://schemas.microsoft.com/office/drawing/2014/main" val="20005"/>
                    </a:ext>
                  </a:extLst>
                </a:gridCol>
                <a:gridCol w="852120">
                  <a:extLst>
                    <a:ext uri="{9D8B030D-6E8A-4147-A177-3AD203B41FA5}">
                      <a16:colId xmlns:a16="http://schemas.microsoft.com/office/drawing/2014/main" val="20006"/>
                    </a:ext>
                  </a:extLst>
                </a:gridCol>
              </a:tblGrid>
              <a:tr h="360360">
                <a:tc>
                  <a:txBody>
                    <a:bodyPr/>
                    <a:lstStyle/>
                    <a:p>
                      <a:pPr>
                        <a:lnSpc>
                          <a:spcPct val="100000"/>
                        </a:lnSpc>
                      </a:pPr>
                      <a:r>
                        <a:rPr lang="en-US" sz="900" b="1" strike="noStrike" spc="-1">
                          <a:solidFill>
                            <a:srgbClr val="000000"/>
                          </a:solidFill>
                          <a:latin typeface="DejaVu Sans"/>
                        </a:rPr>
                        <a:t>Body Type</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a:lstStyle/>
                    <a:p>
                      <a:pPr>
                        <a:lnSpc>
                          <a:spcPct val="100000"/>
                        </a:lnSpc>
                      </a:pPr>
                      <a:r>
                        <a:rPr lang="en-US" sz="900" b="1" strike="noStrike" spc="-1">
                          <a:solidFill>
                            <a:srgbClr val="000000"/>
                          </a:solidFill>
                          <a:latin typeface="DejaVu Sans"/>
                        </a:rPr>
                        <a:t>Passenger Car</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a:lstStyle/>
                    <a:p>
                      <a:pPr>
                        <a:lnSpc>
                          <a:spcPct val="100000"/>
                        </a:lnSpc>
                      </a:pPr>
                      <a:r>
                        <a:rPr lang="en-US" sz="900" b="1" strike="noStrike" spc="-1">
                          <a:solidFill>
                            <a:srgbClr val="000000"/>
                          </a:solidFill>
                          <a:latin typeface="DejaVu Sans"/>
                        </a:rPr>
                        <a:t>Van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a:lstStyle/>
                    <a:p>
                      <a:pPr>
                        <a:lnSpc>
                          <a:spcPct val="100000"/>
                        </a:lnSpc>
                      </a:pPr>
                      <a:r>
                        <a:rPr lang="en-US" sz="900" b="1" strike="noStrike" spc="-1">
                          <a:solidFill>
                            <a:srgbClr val="000000"/>
                          </a:solidFill>
                          <a:latin typeface="DejaVu Sans"/>
                        </a:rPr>
                        <a:t>Rigid Lorry</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a:lstStyle/>
                    <a:p>
                      <a:pPr>
                        <a:lnSpc>
                          <a:spcPct val="100000"/>
                        </a:lnSpc>
                      </a:pPr>
                      <a:r>
                        <a:rPr lang="en-US" sz="900" b="1" strike="noStrike" spc="-1">
                          <a:solidFill>
                            <a:srgbClr val="000000"/>
                          </a:solidFill>
                          <a:latin typeface="DejaVu Sans"/>
                        </a:rPr>
                        <a:t>Artic Lorry</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a:lstStyle/>
                    <a:p>
                      <a:pPr>
                        <a:lnSpc>
                          <a:spcPct val="100000"/>
                        </a:lnSpc>
                      </a:pPr>
                      <a:r>
                        <a:rPr lang="en-US" sz="900" b="1" strike="noStrike" spc="-1">
                          <a:solidFill>
                            <a:srgbClr val="000000"/>
                          </a:solidFill>
                          <a:latin typeface="DejaVu Sans"/>
                        </a:rPr>
                        <a:t>Urban bus</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a:lstStyle/>
                    <a:p>
                      <a:pPr>
                        <a:lnSpc>
                          <a:spcPct val="100000"/>
                        </a:lnSpc>
                      </a:pPr>
                      <a:r>
                        <a:rPr lang="en-US" sz="900" b="1" strike="noStrike" spc="-1">
                          <a:solidFill>
                            <a:srgbClr val="000000"/>
                          </a:solidFill>
                          <a:latin typeface="DejaVu Sans"/>
                        </a:rPr>
                        <a:t>Coach</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extLst>
                  <a:ext uri="{0D108BD9-81ED-4DB2-BD59-A6C34878D82A}">
                    <a16:rowId xmlns:a16="http://schemas.microsoft.com/office/drawing/2014/main" val="10000"/>
                  </a:ext>
                </a:extLst>
              </a:tr>
              <a:tr h="613080">
                <a:tc>
                  <a:txBody>
                    <a:bodyPr/>
                    <a:lstStyle/>
                    <a:p>
                      <a:pPr>
                        <a:lnSpc>
                          <a:spcPct val="100000"/>
                        </a:lnSpc>
                      </a:pPr>
                      <a:r>
                        <a:rPr lang="en-US" sz="800" b="1" strike="noStrike" spc="-1">
                          <a:solidFill>
                            <a:srgbClr val="000000"/>
                          </a:solidFill>
                          <a:latin typeface="DejaVu Sans"/>
                        </a:rPr>
                        <a:t>Default reference flow</a:t>
                      </a:r>
                      <a:endParaRPr lang="en-GB" sz="8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800" b="0" strike="noStrike" spc="-1">
                          <a:solidFill>
                            <a:srgbClr val="000000"/>
                          </a:solidFill>
                          <a:latin typeface="DejaVu Sans"/>
                        </a:rPr>
                        <a:t>Vehicle-km (vkm)</a:t>
                      </a:r>
                      <a:endParaRPr lang="en-GB" sz="8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800" b="0" strike="noStrike" spc="-1">
                          <a:solidFill>
                            <a:srgbClr val="000000"/>
                          </a:solidFill>
                          <a:latin typeface="DejaVu Sans"/>
                        </a:rPr>
                        <a:t>Vehicle-km (vkm)</a:t>
                      </a:r>
                      <a:endParaRPr lang="en-GB" sz="8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800" b="0" strike="noStrike" spc="-1">
                          <a:solidFill>
                            <a:srgbClr val="000000"/>
                          </a:solidFill>
                          <a:latin typeface="DejaVu Sans"/>
                        </a:rPr>
                        <a:t>Tonne-km (tkm)</a:t>
                      </a:r>
                      <a:endParaRPr lang="en-GB" sz="8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800" b="0" strike="noStrike" spc="-1">
                          <a:solidFill>
                            <a:srgbClr val="000000"/>
                          </a:solidFill>
                          <a:latin typeface="DejaVu Sans"/>
                        </a:rPr>
                        <a:t>Tonne-km (tkm)</a:t>
                      </a:r>
                      <a:endParaRPr lang="en-GB" sz="8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800" b="0" strike="noStrike" spc="-1">
                          <a:solidFill>
                            <a:srgbClr val="000000"/>
                          </a:solidFill>
                          <a:latin typeface="DejaVu Sans"/>
                        </a:rPr>
                        <a:t>Vehicle-km (vkm)</a:t>
                      </a:r>
                      <a:endParaRPr lang="en-GB" sz="8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800" b="0" strike="noStrike" spc="-1">
                          <a:solidFill>
                            <a:srgbClr val="000000"/>
                          </a:solidFill>
                          <a:latin typeface="DejaVu Sans"/>
                        </a:rPr>
                        <a:t>Vehicle-km (vkm)</a:t>
                      </a:r>
                      <a:endParaRPr lang="en-GB" sz="8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1"/>
                  </a:ext>
                </a:extLst>
              </a:tr>
            </a:tbl>
          </a:graphicData>
        </a:graphic>
      </p:graphicFrame>
      <p:sp>
        <p:nvSpPr>
          <p:cNvPr id="356" name="CustomShape 6"/>
          <p:cNvSpPr/>
          <p:nvPr/>
        </p:nvSpPr>
        <p:spPr>
          <a:xfrm>
            <a:off x="274320" y="6255360"/>
            <a:ext cx="111438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Determining the environmental impacts of conventional and alternatively fuelled vehicles through LCA, Ricardo Energy and Environment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357" name="CustomShape 7"/>
          <p:cNvSpPr/>
          <p:nvPr/>
        </p:nvSpPr>
        <p:spPr>
          <a:xfrm>
            <a:off x="274320" y="600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3"/>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 name="CustomShape 8"/>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MushR: A Short Detour</a:t>
            </a:r>
            <a:endParaRPr lang="en-GB" sz="2400" b="0" strike="noStrike" spc="-1">
              <a:solidFill>
                <a:srgbClr val="000000"/>
              </a:solidFill>
              <a:latin typeface="Arial"/>
            </a:endParaRPr>
          </a:p>
        </p:txBody>
      </p:sp>
      <p:sp>
        <p:nvSpPr>
          <p:cNvPr id="359" name="CustomShape 10"/>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Mushroom production</a:t>
            </a:r>
            <a:endParaRPr lang="en-GB" sz="2200" b="0" strike="noStrike" spc="-1">
              <a:solidFill>
                <a:srgbClr val="000000"/>
              </a:solidFill>
              <a:latin typeface="Arial"/>
            </a:endParaRPr>
          </a:p>
        </p:txBody>
      </p:sp>
      <p:sp>
        <p:nvSpPr>
          <p:cNvPr id="360" name="CustomShape 11"/>
          <p:cNvSpPr/>
          <p:nvPr/>
        </p:nvSpPr>
        <p:spPr>
          <a:xfrm>
            <a:off x="457200" y="1600200"/>
            <a:ext cx="6853680" cy="4335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ndParaRPr>
          </a:p>
          <a:p>
            <a:pPr marL="216000" indent="-216000">
              <a:lnSpc>
                <a:spcPct val="100000"/>
              </a:lnSpc>
              <a:buClr>
                <a:srgbClr val="008C4F"/>
              </a:buClr>
              <a:buSzPct val="60000"/>
              <a:buFont typeface="OpenSymbol"/>
              <a:buChar char="◾"/>
            </a:pPr>
            <a:r>
              <a:rPr lang="en-US" sz="1800" b="1" strike="noStrike" spc="-1">
                <a:solidFill>
                  <a:srgbClr val="000000"/>
                </a:solidFill>
                <a:latin typeface="DejaVu Sans"/>
                <a:ea typeface="DejaVu Sans"/>
              </a:rPr>
              <a:t>Substrate:</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The medium from which the mushrooms grow.</a:t>
            </a:r>
            <a:endParaRPr lang="en-GB" sz="1800" b="0" strike="noStrike" spc="-1">
              <a:solidFill>
                <a:srgbClr val="000000"/>
              </a:solidFill>
              <a:latin typeface="Arial"/>
            </a:endParaRPr>
          </a:p>
        </p:txBody>
      </p:sp>
      <p:pic>
        <p:nvPicPr>
          <p:cNvPr id="361" name="Grafik 360"/>
          <p:cNvPicPr/>
          <p:nvPr/>
        </p:nvPicPr>
        <p:blipFill>
          <a:blip r:embed="rId2"/>
          <a:srcRect l="1222" t="7792" r="6970" b="43639"/>
          <a:stretch/>
        </p:blipFill>
        <p:spPr>
          <a:xfrm>
            <a:off x="7543800" y="1143360"/>
            <a:ext cx="2967120" cy="2281320"/>
          </a:xfrm>
          <a:prstGeom prst="rect">
            <a:avLst/>
          </a:prstGeom>
          <a:ln w="0">
            <a:noFill/>
          </a:ln>
        </p:spPr>
      </p:pic>
      <p:sp>
        <p:nvSpPr>
          <p:cNvPr id="362" name="CustomShape 12"/>
          <p:cNvSpPr/>
          <p:nvPr/>
        </p:nvSpPr>
        <p:spPr>
          <a:xfrm>
            <a:off x="274320" y="6492240"/>
            <a:ext cx="105152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Anant Sujatanagarjuna, Benjamin Leiding, Harish Gundelli, Shohreh Kia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 </a:t>
            </a:r>
            <a:endParaRPr lang="en-GB" sz="900" b="0" strike="noStrike" spc="-1">
              <a:solidFill>
                <a:srgbClr val="000000"/>
              </a:solidFill>
              <a:latin typeface="Arial"/>
            </a:endParaRPr>
          </a:p>
        </p:txBody>
      </p:sp>
      <p:pic>
        <p:nvPicPr>
          <p:cNvPr id="363" name="Grafik 362"/>
          <p:cNvPicPr/>
          <p:nvPr/>
        </p:nvPicPr>
        <p:blipFill>
          <a:blip r:embed="rId4"/>
          <a:stretch/>
        </p:blipFill>
        <p:spPr>
          <a:xfrm>
            <a:off x="7940520" y="3657960"/>
            <a:ext cx="2342160" cy="2829960"/>
          </a:xfrm>
          <a:prstGeom prst="rect">
            <a:avLst/>
          </a:prstGeom>
          <a:ln w="0">
            <a:noFill/>
          </a:ln>
        </p:spPr>
      </p:pic>
      <p:sp>
        <p:nvSpPr>
          <p:cNvPr id="364" name="CustomShape 166"/>
          <p:cNvSpPr/>
          <p:nvPr/>
        </p:nvSpPr>
        <p:spPr>
          <a:xfrm>
            <a:off x="274320" y="6276240"/>
            <a:ext cx="105152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808080"/>
                </a:solidFill>
                <a:latin typeface="Roboto"/>
                <a:ea typeface="Roboto"/>
              </a:rPr>
              <a:t>MushR – A Smart, Automated and Scalable Indoor Harvesting System for Gourmet Mushrooms – </a:t>
            </a:r>
            <a:r>
              <a:rPr lang="en-US" sz="900" b="0" u="sng" strike="noStrike" spc="-1">
                <a:solidFill>
                  <a:srgbClr val="0000FF"/>
                </a:solidFill>
                <a:uFillTx/>
                <a:latin typeface="Roboto"/>
                <a:ea typeface="Roboto"/>
                <a:hlinkClick r:id="rId5"/>
              </a:rPr>
              <a:t>etce-lab.com</a:t>
            </a:r>
            <a:endParaRPr lang="en-GB" sz="900" b="0" strike="noStrike" spc="-1">
              <a:solidFill>
                <a:srgbClr val="000000"/>
              </a:solidFill>
              <a:latin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 name="CustomShape 85"/>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Mushroom production</a:t>
            </a:r>
            <a:endParaRPr lang="en-GB" sz="2200" b="0" strike="noStrike" spc="-1">
              <a:solidFill>
                <a:srgbClr val="000000"/>
              </a:solidFill>
              <a:latin typeface="Arial"/>
            </a:endParaRPr>
          </a:p>
        </p:txBody>
      </p:sp>
      <p:sp>
        <p:nvSpPr>
          <p:cNvPr id="366" name="CustomShape 86"/>
          <p:cNvSpPr/>
          <p:nvPr/>
        </p:nvSpPr>
        <p:spPr>
          <a:xfrm>
            <a:off x="457200" y="1600200"/>
            <a:ext cx="6853680" cy="4335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ndParaRPr>
          </a:p>
          <a:p>
            <a:pPr marL="216000" indent="-216000">
              <a:lnSpc>
                <a:spcPct val="100000"/>
              </a:lnSpc>
              <a:buClr>
                <a:srgbClr val="008C4F"/>
              </a:buClr>
              <a:buSzPct val="60000"/>
              <a:buFont typeface="OpenSymbol"/>
              <a:buChar char="◾"/>
            </a:pPr>
            <a:r>
              <a:rPr lang="en-US" sz="1800" b="1" strike="noStrike" spc="-1">
                <a:solidFill>
                  <a:srgbClr val="000000"/>
                </a:solidFill>
                <a:latin typeface="DejaVu Sans"/>
                <a:ea typeface="DejaVu Sans"/>
              </a:rPr>
              <a:t>Substrate:</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The medium from which the mushrooms grow.</a:t>
            </a:r>
            <a:endParaRPr lang="en-GB" sz="1800" b="0" strike="noStrike" spc="-1">
              <a:solidFill>
                <a:srgbClr val="000000"/>
              </a:solidFill>
              <a:latin typeface="Arial"/>
            </a:endParaRPr>
          </a:p>
          <a:p>
            <a:pPr marL="216000" indent="-216000">
              <a:lnSpc>
                <a:spcPct val="100000"/>
              </a:lnSpc>
              <a:buClr>
                <a:srgbClr val="008C4F"/>
              </a:buClr>
              <a:buSzPct val="60000"/>
              <a:buFont typeface="OpenSymbol"/>
              <a:buChar char="◾"/>
            </a:pPr>
            <a:r>
              <a:rPr lang="en-US" sz="1800" b="1" strike="noStrike" spc="-1">
                <a:solidFill>
                  <a:srgbClr val="000000"/>
                </a:solidFill>
                <a:latin typeface="DejaVu Sans"/>
                <a:ea typeface="DejaVu Sans"/>
              </a:rPr>
              <a:t>Substrate Container:</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Contains the substrate throughout the entirity of the substrate’s “lifespan”.</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After innoculation:</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US" sz="1800" b="0" strike="noStrike" spc="-1">
                <a:solidFill>
                  <a:srgbClr val="000000"/>
                </a:solidFill>
                <a:latin typeface="DejaVu Sans"/>
                <a:ea typeface="DejaVu Sans"/>
              </a:rPr>
              <a:t>Small ventilation holes (filtered) that fascilitate incubation.</a:t>
            </a:r>
            <a:endParaRPr lang="en-GB" sz="1800" b="0" strike="noStrike" spc="-1">
              <a:solidFill>
                <a:srgbClr val="000000"/>
              </a:solidFill>
              <a:latin typeface="Arial"/>
            </a:endParaRPr>
          </a:p>
        </p:txBody>
      </p:sp>
      <p:pic>
        <p:nvPicPr>
          <p:cNvPr id="367" name="Grafik 366"/>
          <p:cNvPicPr/>
          <p:nvPr/>
        </p:nvPicPr>
        <p:blipFill>
          <a:blip r:embed="rId2"/>
          <a:srcRect l="1222" t="7792" r="6970" b="43639"/>
          <a:stretch/>
        </p:blipFill>
        <p:spPr>
          <a:xfrm>
            <a:off x="7543800" y="1143360"/>
            <a:ext cx="2967120" cy="2281320"/>
          </a:xfrm>
          <a:prstGeom prst="rect">
            <a:avLst/>
          </a:prstGeom>
          <a:ln w="0">
            <a:noFill/>
          </a:ln>
        </p:spPr>
      </p:pic>
      <p:sp>
        <p:nvSpPr>
          <p:cNvPr id="368" name="CustomShape 87"/>
          <p:cNvSpPr/>
          <p:nvPr/>
        </p:nvSpPr>
        <p:spPr>
          <a:xfrm>
            <a:off x="274320" y="6492240"/>
            <a:ext cx="105152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Anant Sujatanagarjuna, Benjamin Leiding, Harish Gundelli, Shohreh Kia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 </a:t>
            </a:r>
            <a:endParaRPr lang="en-GB" sz="900" b="0" strike="noStrike" spc="-1">
              <a:solidFill>
                <a:srgbClr val="000000"/>
              </a:solidFill>
              <a:latin typeface="Arial"/>
            </a:endParaRPr>
          </a:p>
        </p:txBody>
      </p:sp>
      <p:pic>
        <p:nvPicPr>
          <p:cNvPr id="369" name="Grafik 368"/>
          <p:cNvPicPr/>
          <p:nvPr/>
        </p:nvPicPr>
        <p:blipFill>
          <a:blip r:embed="rId4"/>
          <a:stretch/>
        </p:blipFill>
        <p:spPr>
          <a:xfrm>
            <a:off x="7940520" y="3657960"/>
            <a:ext cx="2342160" cy="2829960"/>
          </a:xfrm>
          <a:prstGeom prst="rect">
            <a:avLst/>
          </a:prstGeom>
          <a:ln w="0">
            <a:noFill/>
          </a:ln>
        </p:spPr>
      </p:pic>
      <p:sp>
        <p:nvSpPr>
          <p:cNvPr id="370" name="CustomShape 167"/>
          <p:cNvSpPr/>
          <p:nvPr/>
        </p:nvSpPr>
        <p:spPr>
          <a:xfrm>
            <a:off x="274320" y="6276240"/>
            <a:ext cx="105152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808080"/>
                </a:solidFill>
                <a:latin typeface="Roboto"/>
                <a:ea typeface="Roboto"/>
              </a:rPr>
              <a:t>MushR – A Smart, Automated and Scalable Indoor Harvesting System for Gourmet Mushrooms – </a:t>
            </a:r>
            <a:r>
              <a:rPr lang="en-US" sz="900" b="0" u="sng" strike="noStrike" spc="-1">
                <a:solidFill>
                  <a:srgbClr val="0000FF"/>
                </a:solidFill>
                <a:uFillTx/>
                <a:latin typeface="Roboto"/>
                <a:ea typeface="Roboto"/>
                <a:hlinkClick r:id="rId5"/>
              </a:rPr>
              <a:t>etce-lab.com</a:t>
            </a:r>
            <a:endParaRPr lang="en-GB" sz="900" b="0" strike="noStrike" spc="-1">
              <a:solidFill>
                <a:srgbClr val="000000"/>
              </a:solidFill>
              <a:latin typeface="Arial"/>
            </a:endParaRPr>
          </a:p>
        </p:txBody>
      </p:sp>
      <p:sp>
        <p:nvSpPr>
          <p:cNvPr id="371" name="CustomShape 84"/>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MushR: A Short Detour</a:t>
            </a:r>
            <a:endParaRPr lang="en-GB" sz="2400" b="0" strike="noStrike" spc="-1">
              <a:solidFill>
                <a:srgbClr val="000000"/>
              </a:solidFill>
              <a:latin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CustomShape 89"/>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Mushroom production</a:t>
            </a:r>
            <a:endParaRPr lang="en-GB" sz="2200" b="0" strike="noStrike" spc="-1">
              <a:solidFill>
                <a:srgbClr val="000000"/>
              </a:solidFill>
              <a:latin typeface="Arial"/>
            </a:endParaRPr>
          </a:p>
        </p:txBody>
      </p:sp>
      <p:sp>
        <p:nvSpPr>
          <p:cNvPr id="373" name="CustomShape 90"/>
          <p:cNvSpPr/>
          <p:nvPr/>
        </p:nvSpPr>
        <p:spPr>
          <a:xfrm>
            <a:off x="457200" y="1600200"/>
            <a:ext cx="6853680" cy="4335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ndParaRPr>
          </a:p>
          <a:p>
            <a:pPr marL="216000" indent="-216000">
              <a:lnSpc>
                <a:spcPct val="100000"/>
              </a:lnSpc>
              <a:buClr>
                <a:srgbClr val="008C4F"/>
              </a:buClr>
              <a:buSzPct val="60000"/>
              <a:buFont typeface="OpenSymbol"/>
              <a:buChar char="◾"/>
            </a:pPr>
            <a:r>
              <a:rPr lang="en-US" sz="1800" b="1" strike="noStrike" spc="-1">
                <a:solidFill>
                  <a:srgbClr val="000000"/>
                </a:solidFill>
                <a:latin typeface="DejaVu Sans"/>
                <a:ea typeface="DejaVu Sans"/>
              </a:rPr>
              <a:t>Substrate:</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The medium from which the mushrooms grow.</a:t>
            </a:r>
            <a:endParaRPr lang="en-GB" sz="1800" b="0" strike="noStrike" spc="-1">
              <a:solidFill>
                <a:srgbClr val="000000"/>
              </a:solidFill>
              <a:latin typeface="Arial"/>
            </a:endParaRPr>
          </a:p>
          <a:p>
            <a:pPr marL="216000" indent="-216000">
              <a:lnSpc>
                <a:spcPct val="100000"/>
              </a:lnSpc>
              <a:buClr>
                <a:srgbClr val="008C4F"/>
              </a:buClr>
              <a:buSzPct val="60000"/>
              <a:buFont typeface="OpenSymbol"/>
              <a:buChar char="◾"/>
            </a:pPr>
            <a:r>
              <a:rPr lang="en-US" sz="1800" b="1" strike="noStrike" spc="-1">
                <a:solidFill>
                  <a:srgbClr val="000000"/>
                </a:solidFill>
                <a:latin typeface="DejaVu Sans"/>
                <a:ea typeface="DejaVu Sans"/>
              </a:rPr>
              <a:t>Substrate Container:</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Contains the substrate throughout the entirity of the substrate’s “lifespan”.</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After innoculation:</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US" sz="1800" b="0" strike="noStrike" spc="-1">
                <a:solidFill>
                  <a:srgbClr val="000000"/>
                </a:solidFill>
                <a:latin typeface="DejaVu Sans"/>
                <a:ea typeface="DejaVu Sans"/>
              </a:rPr>
              <a:t>Small ventilation holes (filtered) that fascilitate incubation.</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After incubation period:</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US" sz="1800" b="0" strike="noStrike" spc="-1">
                <a:solidFill>
                  <a:srgbClr val="000000"/>
                </a:solidFill>
                <a:latin typeface="DejaVu Sans"/>
                <a:ea typeface="DejaVu Sans"/>
              </a:rPr>
              <a:t>Fruiting holes are opened.</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US" sz="1800" b="0" strike="noStrike" spc="-1">
                <a:solidFill>
                  <a:srgbClr val="000000"/>
                </a:solidFill>
                <a:latin typeface="DejaVu Sans"/>
                <a:ea typeface="DejaVu Sans"/>
              </a:rPr>
              <a:t>Contained substrate is exposed to fresh air and high humidity allowing mushrooms to grow through the holes.</a:t>
            </a:r>
            <a:endParaRPr lang="en-GB" sz="1800" b="0" strike="noStrike" spc="-1">
              <a:solidFill>
                <a:srgbClr val="000000"/>
              </a:solidFill>
              <a:latin typeface="Arial"/>
            </a:endParaRPr>
          </a:p>
        </p:txBody>
      </p:sp>
      <p:pic>
        <p:nvPicPr>
          <p:cNvPr id="374" name="Grafik 373"/>
          <p:cNvPicPr/>
          <p:nvPr/>
        </p:nvPicPr>
        <p:blipFill>
          <a:blip r:embed="rId2"/>
          <a:srcRect l="1222" t="7792" r="6970" b="43639"/>
          <a:stretch/>
        </p:blipFill>
        <p:spPr>
          <a:xfrm>
            <a:off x="7543800" y="1143360"/>
            <a:ext cx="2967120" cy="2281320"/>
          </a:xfrm>
          <a:prstGeom prst="rect">
            <a:avLst/>
          </a:prstGeom>
          <a:ln w="0">
            <a:noFill/>
          </a:ln>
        </p:spPr>
      </p:pic>
      <p:sp>
        <p:nvSpPr>
          <p:cNvPr id="375" name="CustomShape 91"/>
          <p:cNvSpPr/>
          <p:nvPr/>
        </p:nvSpPr>
        <p:spPr>
          <a:xfrm>
            <a:off x="274320" y="6492240"/>
            <a:ext cx="105152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Anant Sujatanagarjuna, Benjamin Leiding, Harish Gundelli, Shohreh Kia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 </a:t>
            </a:r>
            <a:endParaRPr lang="en-GB" sz="900" b="0" strike="noStrike" spc="-1">
              <a:solidFill>
                <a:srgbClr val="000000"/>
              </a:solidFill>
              <a:latin typeface="Arial"/>
            </a:endParaRPr>
          </a:p>
        </p:txBody>
      </p:sp>
      <p:pic>
        <p:nvPicPr>
          <p:cNvPr id="376" name="Grafik 375"/>
          <p:cNvPicPr/>
          <p:nvPr/>
        </p:nvPicPr>
        <p:blipFill>
          <a:blip r:embed="rId4"/>
          <a:stretch/>
        </p:blipFill>
        <p:spPr>
          <a:xfrm>
            <a:off x="7940520" y="3657960"/>
            <a:ext cx="2342160" cy="2829960"/>
          </a:xfrm>
          <a:prstGeom prst="rect">
            <a:avLst/>
          </a:prstGeom>
          <a:ln w="0">
            <a:noFill/>
          </a:ln>
        </p:spPr>
      </p:pic>
      <p:sp>
        <p:nvSpPr>
          <p:cNvPr id="377" name="CustomShape 168"/>
          <p:cNvSpPr/>
          <p:nvPr/>
        </p:nvSpPr>
        <p:spPr>
          <a:xfrm>
            <a:off x="274320" y="6276240"/>
            <a:ext cx="105152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808080"/>
                </a:solidFill>
                <a:latin typeface="Roboto"/>
                <a:ea typeface="Roboto"/>
              </a:rPr>
              <a:t>MushR – A Smart, Automated and Scalable Indoor Harvesting System for Gourmet Mushrooms – </a:t>
            </a:r>
            <a:r>
              <a:rPr lang="en-US" sz="900" b="0" u="sng" strike="noStrike" spc="-1">
                <a:solidFill>
                  <a:srgbClr val="0000FF"/>
                </a:solidFill>
                <a:uFillTx/>
                <a:latin typeface="Roboto"/>
                <a:ea typeface="Roboto"/>
                <a:hlinkClick r:id="rId5"/>
              </a:rPr>
              <a:t>etce-lab.com</a:t>
            </a:r>
            <a:endParaRPr lang="en-GB" sz="900" b="0" strike="noStrike" spc="-1">
              <a:solidFill>
                <a:srgbClr val="000000"/>
              </a:solidFill>
              <a:latin typeface="Arial"/>
            </a:endParaRPr>
          </a:p>
        </p:txBody>
      </p:sp>
      <p:sp>
        <p:nvSpPr>
          <p:cNvPr id="378" name="CustomShape 88"/>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MushR: A Short Detour</a:t>
            </a:r>
            <a:endParaRPr lang="en-GB" sz="2400" b="0" strike="noStrike" spc="-1">
              <a:solidFill>
                <a:srgbClr val="000000"/>
              </a:solidFill>
              <a:latin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CustomShape 93"/>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Mushroom production</a:t>
            </a:r>
            <a:endParaRPr lang="en-GB" sz="2200" b="0" strike="noStrike" spc="-1">
              <a:solidFill>
                <a:srgbClr val="000000"/>
              </a:solidFill>
              <a:latin typeface="Arial"/>
            </a:endParaRPr>
          </a:p>
        </p:txBody>
      </p:sp>
      <p:sp>
        <p:nvSpPr>
          <p:cNvPr id="380" name="CustomShape 94"/>
          <p:cNvSpPr/>
          <p:nvPr/>
        </p:nvSpPr>
        <p:spPr>
          <a:xfrm>
            <a:off x="457200" y="1600200"/>
            <a:ext cx="6853680" cy="4335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ndParaRPr>
          </a:p>
          <a:p>
            <a:pPr marL="216000" indent="-216000">
              <a:lnSpc>
                <a:spcPct val="100000"/>
              </a:lnSpc>
              <a:buClr>
                <a:srgbClr val="008C4F"/>
              </a:buClr>
              <a:buSzPct val="60000"/>
              <a:buFont typeface="OpenSymbol"/>
              <a:buChar char="◾"/>
            </a:pPr>
            <a:r>
              <a:rPr lang="en-US" sz="1800" b="1" strike="noStrike" spc="-1">
                <a:solidFill>
                  <a:srgbClr val="000000"/>
                </a:solidFill>
                <a:latin typeface="DejaVu Sans"/>
                <a:ea typeface="DejaVu Sans"/>
              </a:rPr>
              <a:t>Substrate:</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The medium from which the mushrooms grow.</a:t>
            </a:r>
            <a:endParaRPr lang="en-GB" sz="1800" b="0" strike="noStrike" spc="-1">
              <a:solidFill>
                <a:srgbClr val="000000"/>
              </a:solidFill>
              <a:latin typeface="Arial"/>
            </a:endParaRPr>
          </a:p>
          <a:p>
            <a:pPr marL="216000" indent="-216000">
              <a:lnSpc>
                <a:spcPct val="100000"/>
              </a:lnSpc>
              <a:buClr>
                <a:srgbClr val="008C4F"/>
              </a:buClr>
              <a:buSzPct val="60000"/>
              <a:buFont typeface="OpenSymbol"/>
              <a:buChar char="◾"/>
            </a:pPr>
            <a:r>
              <a:rPr lang="en-US" sz="1800" b="1" strike="noStrike" spc="-1">
                <a:solidFill>
                  <a:srgbClr val="000000"/>
                </a:solidFill>
                <a:latin typeface="DejaVu Sans"/>
                <a:ea typeface="DejaVu Sans"/>
              </a:rPr>
              <a:t>Substrate Container:</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Contains the substrate throughout the entirity of the substrate’s “lifespan”.</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After innoculation:</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US" sz="1800" b="0" strike="noStrike" spc="-1">
                <a:solidFill>
                  <a:srgbClr val="000000"/>
                </a:solidFill>
                <a:latin typeface="DejaVu Sans"/>
                <a:ea typeface="DejaVu Sans"/>
              </a:rPr>
              <a:t>Small ventilation holes (filtered) that fascilitate incubation.</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After incubation period:</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US" sz="1800" b="0" strike="noStrike" spc="-1">
                <a:solidFill>
                  <a:srgbClr val="000000"/>
                </a:solidFill>
                <a:latin typeface="DejaVu Sans"/>
                <a:ea typeface="DejaVu Sans"/>
              </a:rPr>
              <a:t>Fruiting holes are opened.</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US" sz="1800" b="0" strike="noStrike" spc="-1">
                <a:solidFill>
                  <a:srgbClr val="000000"/>
                </a:solidFill>
                <a:latin typeface="DejaVu Sans"/>
                <a:ea typeface="DejaVu Sans"/>
              </a:rPr>
              <a:t>Contained substrate is exposed to fresh air and high humidity allowing mushrooms to grow through the holes.</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After some fruiting cycles:</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US" sz="1800" b="0" strike="noStrike" spc="-1">
                <a:solidFill>
                  <a:srgbClr val="000000"/>
                </a:solidFill>
                <a:latin typeface="DejaVu Sans"/>
                <a:ea typeface="DejaVu Sans"/>
              </a:rPr>
              <a:t>Substrate is discarded/composted.</a:t>
            </a:r>
            <a:endParaRPr lang="en-GB" sz="1800" b="0" strike="noStrike" spc="-1">
              <a:solidFill>
                <a:srgbClr val="000000"/>
              </a:solidFill>
              <a:latin typeface="Arial"/>
            </a:endParaRPr>
          </a:p>
        </p:txBody>
      </p:sp>
      <p:pic>
        <p:nvPicPr>
          <p:cNvPr id="381" name="Grafik 380"/>
          <p:cNvPicPr/>
          <p:nvPr/>
        </p:nvPicPr>
        <p:blipFill>
          <a:blip r:embed="rId2"/>
          <a:srcRect l="1222" t="7792" r="6970" b="43639"/>
          <a:stretch/>
        </p:blipFill>
        <p:spPr>
          <a:xfrm>
            <a:off x="7543800" y="1143360"/>
            <a:ext cx="2967120" cy="2281320"/>
          </a:xfrm>
          <a:prstGeom prst="rect">
            <a:avLst/>
          </a:prstGeom>
          <a:ln w="0">
            <a:noFill/>
          </a:ln>
        </p:spPr>
      </p:pic>
      <p:sp>
        <p:nvSpPr>
          <p:cNvPr id="382" name="CustomShape 95"/>
          <p:cNvSpPr/>
          <p:nvPr/>
        </p:nvSpPr>
        <p:spPr>
          <a:xfrm>
            <a:off x="274320" y="6492240"/>
            <a:ext cx="105152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Anant Sujatanagarjuna, Benjamin Leiding, Harish Gundelli, Shohreh Kia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 </a:t>
            </a:r>
            <a:endParaRPr lang="en-GB" sz="900" b="0" strike="noStrike" spc="-1">
              <a:solidFill>
                <a:srgbClr val="000000"/>
              </a:solidFill>
              <a:latin typeface="Arial"/>
            </a:endParaRPr>
          </a:p>
        </p:txBody>
      </p:sp>
      <p:pic>
        <p:nvPicPr>
          <p:cNvPr id="383" name="Grafik 382"/>
          <p:cNvPicPr/>
          <p:nvPr/>
        </p:nvPicPr>
        <p:blipFill>
          <a:blip r:embed="rId4"/>
          <a:stretch/>
        </p:blipFill>
        <p:spPr>
          <a:xfrm>
            <a:off x="7940520" y="3657960"/>
            <a:ext cx="2342160" cy="2829960"/>
          </a:xfrm>
          <a:prstGeom prst="rect">
            <a:avLst/>
          </a:prstGeom>
          <a:ln w="0">
            <a:noFill/>
          </a:ln>
        </p:spPr>
      </p:pic>
      <p:sp>
        <p:nvSpPr>
          <p:cNvPr id="384" name="CustomShape 169"/>
          <p:cNvSpPr/>
          <p:nvPr/>
        </p:nvSpPr>
        <p:spPr>
          <a:xfrm>
            <a:off x="274320" y="6276240"/>
            <a:ext cx="105152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808080"/>
                </a:solidFill>
                <a:latin typeface="Roboto"/>
                <a:ea typeface="Roboto"/>
              </a:rPr>
              <a:t>MushR – A Smart, Automated and Scalable Indoor Harvesting System for Gourmet Mushrooms – </a:t>
            </a:r>
            <a:r>
              <a:rPr lang="en-US" sz="900" b="0" u="sng" strike="noStrike" spc="-1">
                <a:solidFill>
                  <a:srgbClr val="0000FF"/>
                </a:solidFill>
                <a:uFillTx/>
                <a:latin typeface="Roboto"/>
                <a:ea typeface="Roboto"/>
                <a:hlinkClick r:id="rId5"/>
              </a:rPr>
              <a:t>etce-lab.com</a:t>
            </a:r>
            <a:endParaRPr lang="en-GB" sz="900" b="0" strike="noStrike" spc="-1">
              <a:solidFill>
                <a:srgbClr val="000000"/>
              </a:solidFill>
              <a:latin typeface="Arial"/>
            </a:endParaRPr>
          </a:p>
        </p:txBody>
      </p:sp>
      <p:sp>
        <p:nvSpPr>
          <p:cNvPr id="385" name="CustomShape 92"/>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MushR: A Short Detour</a:t>
            </a:r>
            <a:endParaRPr lang="en-GB" sz="2400" b="0" strike="noStrike" spc="-1">
              <a:solidFill>
                <a:srgbClr val="000000"/>
              </a:solidFill>
              <a:latin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6" name="CustomShape 97"/>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Mushroom Substrate Containers</a:t>
            </a:r>
            <a:endParaRPr lang="en-GB" sz="2200" b="0" strike="noStrike" spc="-1">
              <a:solidFill>
                <a:srgbClr val="000000"/>
              </a:solidFill>
              <a:latin typeface="Arial"/>
            </a:endParaRPr>
          </a:p>
        </p:txBody>
      </p:sp>
      <p:sp>
        <p:nvSpPr>
          <p:cNvPr id="387" name="CustomShape 98"/>
          <p:cNvSpPr/>
          <p:nvPr/>
        </p:nvSpPr>
        <p:spPr>
          <a:xfrm>
            <a:off x="457200" y="1600200"/>
            <a:ext cx="6853680" cy="4335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ndParaRPr>
          </a:p>
          <a:p>
            <a:pPr>
              <a:lnSpc>
                <a:spcPct val="100000"/>
              </a:lnSpc>
            </a:pPr>
            <a:endParaRPr lang="en-GB" sz="1800" b="0" strike="noStrike" spc="-1">
              <a:solidFill>
                <a:srgbClr val="000000"/>
              </a:solidFill>
              <a:latin typeface="Arial"/>
            </a:endParaRPr>
          </a:p>
          <a:p>
            <a:pPr marL="216000" indent="-216000">
              <a:lnSpc>
                <a:spcPct val="100000"/>
              </a:lnSpc>
              <a:buClr>
                <a:srgbClr val="008C4F"/>
              </a:buClr>
              <a:buSzPct val="60000"/>
              <a:buFont typeface="OpenSymbol"/>
              <a:buChar char="◾"/>
            </a:pPr>
            <a:r>
              <a:rPr lang="en-US" sz="1800" b="1" strike="noStrike" spc="-1">
                <a:solidFill>
                  <a:srgbClr val="000000"/>
                </a:solidFill>
                <a:latin typeface="DejaVu Sans"/>
                <a:ea typeface="DejaVu Sans"/>
              </a:rPr>
              <a:t>Traditional Substrate Containers:</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Plastic (polypropylene) bags</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Usually sealed by folding the opening several times, then sealing it with tape/clips.</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US" sz="1800" b="0" strike="noStrike" spc="-1">
                <a:solidFill>
                  <a:srgbClr val="000000"/>
                </a:solidFill>
                <a:latin typeface="DejaVu Sans"/>
                <a:ea typeface="DejaVu Sans"/>
              </a:rPr>
              <a:t>Can be tricky to seal.</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US" sz="1800" b="0" strike="noStrike" spc="-1">
                <a:solidFill>
                  <a:srgbClr val="000000"/>
                </a:solidFill>
                <a:latin typeface="DejaVu Sans"/>
                <a:ea typeface="DejaVu Sans"/>
              </a:rPr>
              <a:t>Need to be re-opened for innoculation.</a:t>
            </a:r>
            <a:endParaRPr lang="en-GB" sz="1800" b="0" strike="noStrike" spc="-1">
              <a:solidFill>
                <a:srgbClr val="000000"/>
              </a:solidFill>
              <a:latin typeface="Arial"/>
            </a:endParaRPr>
          </a:p>
        </p:txBody>
      </p:sp>
      <p:pic>
        <p:nvPicPr>
          <p:cNvPr id="388" name="Grafik 387"/>
          <p:cNvPicPr/>
          <p:nvPr/>
        </p:nvPicPr>
        <p:blipFill>
          <a:blip r:embed="rId2"/>
          <a:srcRect l="1222" t="7792" r="6970" b="43639"/>
          <a:stretch/>
        </p:blipFill>
        <p:spPr>
          <a:xfrm>
            <a:off x="7543800" y="1143360"/>
            <a:ext cx="2967120" cy="2281320"/>
          </a:xfrm>
          <a:prstGeom prst="rect">
            <a:avLst/>
          </a:prstGeom>
          <a:ln w="0">
            <a:noFill/>
          </a:ln>
        </p:spPr>
      </p:pic>
      <p:sp>
        <p:nvSpPr>
          <p:cNvPr id="389" name="CustomShape 99"/>
          <p:cNvSpPr/>
          <p:nvPr/>
        </p:nvSpPr>
        <p:spPr>
          <a:xfrm>
            <a:off x="274320" y="6492240"/>
            <a:ext cx="105152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Anant Sujatanagarjuna, Benjamin Leiding, Harish Gundelli, Shohreh Kia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 </a:t>
            </a:r>
            <a:endParaRPr lang="en-GB" sz="900" b="0" strike="noStrike" spc="-1">
              <a:solidFill>
                <a:srgbClr val="000000"/>
              </a:solidFill>
              <a:latin typeface="Arial"/>
            </a:endParaRPr>
          </a:p>
        </p:txBody>
      </p:sp>
      <p:pic>
        <p:nvPicPr>
          <p:cNvPr id="390" name="Grafik 389"/>
          <p:cNvPicPr/>
          <p:nvPr/>
        </p:nvPicPr>
        <p:blipFill>
          <a:blip r:embed="rId4"/>
          <a:stretch/>
        </p:blipFill>
        <p:spPr>
          <a:xfrm>
            <a:off x="7940520" y="3657960"/>
            <a:ext cx="2342160" cy="2829960"/>
          </a:xfrm>
          <a:prstGeom prst="rect">
            <a:avLst/>
          </a:prstGeom>
          <a:ln w="0">
            <a:noFill/>
          </a:ln>
        </p:spPr>
      </p:pic>
      <p:sp>
        <p:nvSpPr>
          <p:cNvPr id="391" name="CustomShape 170"/>
          <p:cNvSpPr/>
          <p:nvPr/>
        </p:nvSpPr>
        <p:spPr>
          <a:xfrm>
            <a:off x="274320" y="6276240"/>
            <a:ext cx="105152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808080"/>
                </a:solidFill>
                <a:latin typeface="Roboto"/>
                <a:ea typeface="Roboto"/>
              </a:rPr>
              <a:t>MushR – A Smart, Automated and Scalable Indoor Harvesting System for Gourmet Mushrooms – </a:t>
            </a:r>
            <a:r>
              <a:rPr lang="en-US" sz="900" b="0" u="sng" strike="noStrike" spc="-1">
                <a:solidFill>
                  <a:srgbClr val="0000FF"/>
                </a:solidFill>
                <a:uFillTx/>
                <a:latin typeface="Roboto"/>
                <a:ea typeface="Roboto"/>
                <a:hlinkClick r:id="rId5"/>
              </a:rPr>
              <a:t>etce-lab.com</a:t>
            </a:r>
            <a:endParaRPr lang="en-GB" sz="900" b="0" strike="noStrike" spc="-1">
              <a:solidFill>
                <a:srgbClr val="000000"/>
              </a:solidFill>
              <a:latin typeface="Arial"/>
            </a:endParaRPr>
          </a:p>
        </p:txBody>
      </p:sp>
      <p:sp>
        <p:nvSpPr>
          <p:cNvPr id="392" name="CustomShape 96"/>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MushR: A Short Detour</a:t>
            </a:r>
            <a:endParaRPr lang="en-GB" sz="2400" b="0" strike="noStrike" spc="-1">
              <a:solidFill>
                <a:srgbClr val="000000"/>
              </a:solidFill>
              <a:latin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 name="CustomShape 101"/>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Mushroom Substrate Containers</a:t>
            </a:r>
            <a:endParaRPr lang="en-GB" sz="2200" b="0" strike="noStrike" spc="-1">
              <a:solidFill>
                <a:srgbClr val="000000"/>
              </a:solidFill>
              <a:latin typeface="Arial"/>
            </a:endParaRPr>
          </a:p>
        </p:txBody>
      </p:sp>
      <p:sp>
        <p:nvSpPr>
          <p:cNvPr id="394" name="CustomShape 102"/>
          <p:cNvSpPr/>
          <p:nvPr/>
        </p:nvSpPr>
        <p:spPr>
          <a:xfrm>
            <a:off x="457200" y="1600200"/>
            <a:ext cx="6853680" cy="4335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ndParaRPr>
          </a:p>
          <a:p>
            <a:pPr>
              <a:lnSpc>
                <a:spcPct val="100000"/>
              </a:lnSpc>
            </a:pPr>
            <a:endParaRPr lang="en-GB" sz="1800" b="0" strike="noStrike" spc="-1">
              <a:solidFill>
                <a:srgbClr val="000000"/>
              </a:solidFill>
              <a:latin typeface="Arial"/>
            </a:endParaRPr>
          </a:p>
          <a:p>
            <a:pPr marL="216000" indent="-216000">
              <a:lnSpc>
                <a:spcPct val="100000"/>
              </a:lnSpc>
              <a:buClr>
                <a:srgbClr val="008C4F"/>
              </a:buClr>
              <a:buSzPct val="60000"/>
              <a:buFont typeface="OpenSymbol"/>
              <a:buChar char="◾"/>
            </a:pPr>
            <a:r>
              <a:rPr lang="en-US" sz="1800" b="1" strike="noStrike" spc="-1">
                <a:solidFill>
                  <a:srgbClr val="000000"/>
                </a:solidFill>
                <a:latin typeface="DejaVu Sans"/>
                <a:ea typeface="DejaVu Sans"/>
              </a:rPr>
              <a:t>Traditional Substrate Containers:</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Plastic (polypropylene) bags</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Usually sealed by folding the opening several times, then sealing it with tape/clips.</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US" sz="1800" b="0" strike="noStrike" spc="-1">
                <a:solidFill>
                  <a:srgbClr val="000000"/>
                </a:solidFill>
                <a:latin typeface="DejaVu Sans"/>
                <a:ea typeface="DejaVu Sans"/>
              </a:rPr>
              <a:t>Can be tricky to seal.</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US" sz="1800" b="0" strike="noStrike" spc="-1">
                <a:solidFill>
                  <a:srgbClr val="000000"/>
                </a:solidFill>
                <a:latin typeface="DejaVu Sans"/>
                <a:ea typeface="DejaVu Sans"/>
              </a:rPr>
              <a:t>Need to be re-opened for innoculation.</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Fruiting holes are permanent; basically made by cutting through the bags → Cannot be reused</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Single-use only.</a:t>
            </a:r>
            <a:endParaRPr lang="en-GB" sz="1800" b="0" strike="noStrike" spc="-1">
              <a:solidFill>
                <a:srgbClr val="000000"/>
              </a:solidFill>
              <a:latin typeface="Arial"/>
            </a:endParaRPr>
          </a:p>
        </p:txBody>
      </p:sp>
      <p:pic>
        <p:nvPicPr>
          <p:cNvPr id="395" name="Grafik 394"/>
          <p:cNvPicPr/>
          <p:nvPr/>
        </p:nvPicPr>
        <p:blipFill>
          <a:blip r:embed="rId2"/>
          <a:srcRect l="1222" t="7792" r="6970" b="43639"/>
          <a:stretch/>
        </p:blipFill>
        <p:spPr>
          <a:xfrm>
            <a:off x="7543800" y="1143360"/>
            <a:ext cx="2967120" cy="2281320"/>
          </a:xfrm>
          <a:prstGeom prst="rect">
            <a:avLst/>
          </a:prstGeom>
          <a:ln w="0">
            <a:noFill/>
          </a:ln>
        </p:spPr>
      </p:pic>
      <p:sp>
        <p:nvSpPr>
          <p:cNvPr id="396" name="CustomShape 103"/>
          <p:cNvSpPr/>
          <p:nvPr/>
        </p:nvSpPr>
        <p:spPr>
          <a:xfrm>
            <a:off x="274320" y="6492240"/>
            <a:ext cx="105152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Anant Sujatanagarjuna, Benjamin Leiding, Harish Gundelli, Shohreh Kia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 </a:t>
            </a:r>
            <a:endParaRPr lang="en-GB" sz="900" b="0" strike="noStrike" spc="-1">
              <a:solidFill>
                <a:srgbClr val="000000"/>
              </a:solidFill>
              <a:latin typeface="Arial"/>
            </a:endParaRPr>
          </a:p>
        </p:txBody>
      </p:sp>
      <p:pic>
        <p:nvPicPr>
          <p:cNvPr id="397" name="Grafik 396"/>
          <p:cNvPicPr/>
          <p:nvPr/>
        </p:nvPicPr>
        <p:blipFill>
          <a:blip r:embed="rId4"/>
          <a:stretch/>
        </p:blipFill>
        <p:spPr>
          <a:xfrm>
            <a:off x="7940520" y="3657960"/>
            <a:ext cx="2342160" cy="2829960"/>
          </a:xfrm>
          <a:prstGeom prst="rect">
            <a:avLst/>
          </a:prstGeom>
          <a:ln w="0">
            <a:noFill/>
          </a:ln>
        </p:spPr>
      </p:pic>
      <p:sp>
        <p:nvSpPr>
          <p:cNvPr id="398" name="CustomShape 171"/>
          <p:cNvSpPr/>
          <p:nvPr/>
        </p:nvSpPr>
        <p:spPr>
          <a:xfrm>
            <a:off x="274320" y="6276240"/>
            <a:ext cx="105152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808080"/>
                </a:solidFill>
                <a:latin typeface="Roboto"/>
                <a:ea typeface="Roboto"/>
              </a:rPr>
              <a:t>MushR – A Smart, Automated and Scalable Indoor Harvesting System for Gourmet Mushrooms – </a:t>
            </a:r>
            <a:r>
              <a:rPr lang="en-US" sz="900" b="0" u="sng" strike="noStrike" spc="-1">
                <a:solidFill>
                  <a:srgbClr val="0000FF"/>
                </a:solidFill>
                <a:uFillTx/>
                <a:latin typeface="Roboto"/>
                <a:ea typeface="Roboto"/>
                <a:hlinkClick r:id="rId5"/>
              </a:rPr>
              <a:t>etce-lab.com</a:t>
            </a:r>
            <a:endParaRPr lang="en-GB" sz="900" b="0" strike="noStrike" spc="-1">
              <a:solidFill>
                <a:srgbClr val="000000"/>
              </a:solidFill>
              <a:latin typeface="Arial"/>
            </a:endParaRPr>
          </a:p>
        </p:txBody>
      </p:sp>
      <p:sp>
        <p:nvSpPr>
          <p:cNvPr id="399" name="CustomShape 100"/>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MushR: A Short Detour</a:t>
            </a:r>
            <a:endParaRPr lang="en-GB" sz="2400" b="0" strike="noStrike" spc="-1">
              <a:solidFill>
                <a:srgbClr val="000000"/>
              </a:solidFill>
              <a:latin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CustomShape 109"/>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Mushroom Substrate Containers</a:t>
            </a:r>
            <a:endParaRPr lang="en-GB" sz="2200" b="0" strike="noStrike" spc="-1">
              <a:solidFill>
                <a:srgbClr val="000000"/>
              </a:solidFill>
              <a:latin typeface="Arial"/>
            </a:endParaRPr>
          </a:p>
        </p:txBody>
      </p:sp>
      <p:sp>
        <p:nvSpPr>
          <p:cNvPr id="401" name="CustomShape 110"/>
          <p:cNvSpPr/>
          <p:nvPr/>
        </p:nvSpPr>
        <p:spPr>
          <a:xfrm>
            <a:off x="457200" y="1600200"/>
            <a:ext cx="6853680" cy="4335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ndParaRPr>
          </a:p>
          <a:p>
            <a:pPr>
              <a:lnSpc>
                <a:spcPct val="100000"/>
              </a:lnSpc>
            </a:pPr>
            <a:endParaRPr lang="en-GB" sz="1800" b="0" strike="noStrike" spc="-1">
              <a:solidFill>
                <a:srgbClr val="000000"/>
              </a:solidFill>
              <a:latin typeface="Arial"/>
            </a:endParaRPr>
          </a:p>
          <a:p>
            <a:pPr marL="216000" indent="-216000">
              <a:lnSpc>
                <a:spcPct val="100000"/>
              </a:lnSpc>
              <a:buClr>
                <a:srgbClr val="008C4F"/>
              </a:buClr>
              <a:buSzPct val="60000"/>
              <a:buFont typeface="OpenSymbol"/>
              <a:buChar char="◾"/>
            </a:pPr>
            <a:r>
              <a:rPr lang="en-US" sz="1800" b="1" strike="noStrike" spc="-1">
                <a:solidFill>
                  <a:srgbClr val="000000"/>
                </a:solidFill>
                <a:latin typeface="DejaVu Sans"/>
                <a:ea typeface="DejaVu Sans"/>
              </a:rPr>
              <a:t>MushR Substrate Pods:</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Plastic (polypropylene) buckets.</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Sealed by a plastic lid.</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US" sz="1800" b="0" strike="noStrike" spc="-1">
                <a:solidFill>
                  <a:srgbClr val="000000"/>
                </a:solidFill>
                <a:latin typeface="DejaVu Sans"/>
                <a:ea typeface="DejaVu Sans"/>
              </a:rPr>
              <a:t>Trivial to seal/unseal.</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Fruiting holes are still permanent; drilled into the bucket</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US" sz="1800" b="0" strike="noStrike" spc="-1">
                <a:solidFill>
                  <a:srgbClr val="000000"/>
                </a:solidFill>
                <a:latin typeface="DejaVu Sans"/>
                <a:ea typeface="DejaVu Sans"/>
              </a:rPr>
              <a:t>Sealed with micro-porous tape during incubation.</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US" sz="1800" b="0" strike="noStrike" spc="-1">
                <a:solidFill>
                  <a:srgbClr val="000000"/>
                </a:solidFill>
                <a:latin typeface="DejaVu Sans"/>
                <a:ea typeface="DejaVu Sans"/>
              </a:rPr>
              <a:t>Tape is removed for fruiting mushrooms → Can be reused.</a:t>
            </a:r>
            <a:endParaRPr lang="en-GB" sz="1800" b="0" strike="noStrike" spc="-1">
              <a:solidFill>
                <a:srgbClr val="000000"/>
              </a:solidFill>
              <a:latin typeface="Arial"/>
            </a:endParaRPr>
          </a:p>
        </p:txBody>
      </p:sp>
      <p:pic>
        <p:nvPicPr>
          <p:cNvPr id="402" name="Grafik 401"/>
          <p:cNvPicPr/>
          <p:nvPr/>
        </p:nvPicPr>
        <p:blipFill>
          <a:blip r:embed="rId2"/>
          <a:srcRect l="1222" t="7792" r="6970" b="43639"/>
          <a:stretch/>
        </p:blipFill>
        <p:spPr>
          <a:xfrm>
            <a:off x="7543800" y="1143360"/>
            <a:ext cx="2967120" cy="2281320"/>
          </a:xfrm>
          <a:prstGeom prst="rect">
            <a:avLst/>
          </a:prstGeom>
          <a:ln w="0">
            <a:noFill/>
          </a:ln>
        </p:spPr>
      </p:pic>
      <p:sp>
        <p:nvSpPr>
          <p:cNvPr id="403" name="CustomShape 111"/>
          <p:cNvSpPr/>
          <p:nvPr/>
        </p:nvSpPr>
        <p:spPr>
          <a:xfrm>
            <a:off x="274320" y="6492240"/>
            <a:ext cx="105152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Anant Sujatanagarjuna, Benjamin Leiding, Harish Gundelli, Shohreh Kia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 </a:t>
            </a:r>
            <a:endParaRPr lang="en-GB" sz="900" b="0" strike="noStrike" spc="-1">
              <a:solidFill>
                <a:srgbClr val="000000"/>
              </a:solidFill>
              <a:latin typeface="Arial"/>
            </a:endParaRPr>
          </a:p>
        </p:txBody>
      </p:sp>
      <p:pic>
        <p:nvPicPr>
          <p:cNvPr id="404" name="Grafik 403"/>
          <p:cNvPicPr/>
          <p:nvPr/>
        </p:nvPicPr>
        <p:blipFill>
          <a:blip r:embed="rId4"/>
          <a:stretch/>
        </p:blipFill>
        <p:spPr>
          <a:xfrm>
            <a:off x="7940520" y="3657960"/>
            <a:ext cx="2342160" cy="2829960"/>
          </a:xfrm>
          <a:prstGeom prst="rect">
            <a:avLst/>
          </a:prstGeom>
          <a:ln w="0">
            <a:noFill/>
          </a:ln>
        </p:spPr>
      </p:pic>
      <p:sp>
        <p:nvSpPr>
          <p:cNvPr id="405" name="CustomShape 172"/>
          <p:cNvSpPr/>
          <p:nvPr/>
        </p:nvSpPr>
        <p:spPr>
          <a:xfrm>
            <a:off x="274320" y="6276240"/>
            <a:ext cx="105152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808080"/>
                </a:solidFill>
                <a:latin typeface="Roboto"/>
                <a:ea typeface="Roboto"/>
              </a:rPr>
              <a:t>MushR – A Smart, Automated and Scalable Indoor Harvesting System for Gourmet Mushrooms – </a:t>
            </a:r>
            <a:r>
              <a:rPr lang="en-US" sz="900" b="0" u="sng" strike="noStrike" spc="-1">
                <a:solidFill>
                  <a:srgbClr val="0000FF"/>
                </a:solidFill>
                <a:uFillTx/>
                <a:latin typeface="Roboto"/>
                <a:ea typeface="Roboto"/>
                <a:hlinkClick r:id="rId5"/>
              </a:rPr>
              <a:t>etce-lab.com</a:t>
            </a:r>
            <a:endParaRPr lang="en-GB" sz="900" b="0" strike="noStrike" spc="-1">
              <a:solidFill>
                <a:srgbClr val="000000"/>
              </a:solidFill>
              <a:latin typeface="Arial"/>
            </a:endParaRPr>
          </a:p>
        </p:txBody>
      </p:sp>
      <p:sp>
        <p:nvSpPr>
          <p:cNvPr id="406" name="CustomShape 108"/>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MushR: A Short Detour</a:t>
            </a:r>
            <a:endParaRPr lang="en-GB" sz="2400" b="0" strike="noStrike" spc="-1">
              <a:solidFill>
                <a:srgbClr val="000000"/>
              </a:solidFill>
              <a:latin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7" name="CustomShape 105"/>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Mushroom Substrate Containers</a:t>
            </a:r>
            <a:endParaRPr lang="en-GB" sz="2200" b="0" strike="noStrike" spc="-1">
              <a:solidFill>
                <a:srgbClr val="000000"/>
              </a:solidFill>
              <a:latin typeface="Arial"/>
            </a:endParaRPr>
          </a:p>
        </p:txBody>
      </p:sp>
      <p:sp>
        <p:nvSpPr>
          <p:cNvPr id="408" name="CustomShape 106"/>
          <p:cNvSpPr/>
          <p:nvPr/>
        </p:nvSpPr>
        <p:spPr>
          <a:xfrm>
            <a:off x="457200" y="1600200"/>
            <a:ext cx="6853680" cy="4335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ndParaRPr>
          </a:p>
          <a:p>
            <a:pPr>
              <a:lnSpc>
                <a:spcPct val="100000"/>
              </a:lnSpc>
            </a:pPr>
            <a:endParaRPr lang="en-GB" sz="1800" b="0" strike="noStrike" spc="-1">
              <a:solidFill>
                <a:srgbClr val="000000"/>
              </a:solidFill>
              <a:latin typeface="Arial"/>
            </a:endParaRPr>
          </a:p>
          <a:p>
            <a:pPr marL="216000" indent="-216000">
              <a:lnSpc>
                <a:spcPct val="100000"/>
              </a:lnSpc>
              <a:buClr>
                <a:srgbClr val="008C4F"/>
              </a:buClr>
              <a:buSzPct val="60000"/>
              <a:buFont typeface="OpenSymbol"/>
              <a:buChar char="◾"/>
            </a:pPr>
            <a:r>
              <a:rPr lang="en-US" sz="1800" b="1" strike="noStrike" spc="-1">
                <a:solidFill>
                  <a:srgbClr val="000000"/>
                </a:solidFill>
                <a:latin typeface="DejaVu Sans"/>
                <a:ea typeface="DejaVu Sans"/>
              </a:rPr>
              <a:t>MushR Substrate Pods:</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Plastic (polypropylene) buckets.</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Sealed by a plastic lid.</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US" sz="1800" b="0" strike="noStrike" spc="-1">
                <a:solidFill>
                  <a:srgbClr val="000000"/>
                </a:solidFill>
                <a:latin typeface="DejaVu Sans"/>
                <a:ea typeface="DejaVu Sans"/>
              </a:rPr>
              <a:t>Trivial to seal/unseal.</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Fruiting holes are still permanent; drilled into the bucket</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US" sz="1800" b="0" strike="noStrike" spc="-1">
                <a:solidFill>
                  <a:srgbClr val="000000"/>
                </a:solidFill>
                <a:latin typeface="DejaVu Sans"/>
                <a:ea typeface="DejaVu Sans"/>
              </a:rPr>
              <a:t>Sealed with micro-porous tape during incubation.</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US" sz="1800" b="0" strike="noStrike" spc="-1">
                <a:solidFill>
                  <a:srgbClr val="000000"/>
                </a:solidFill>
                <a:latin typeface="DejaVu Sans"/>
                <a:ea typeface="DejaVu Sans"/>
              </a:rPr>
              <a:t>Tape is removed for fruiting mushrooms → Can be reused.</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But:</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US" sz="1800" b="0" strike="noStrike" spc="-1">
                <a:solidFill>
                  <a:srgbClr val="000000"/>
                </a:solidFill>
                <a:latin typeface="DejaVu Sans"/>
                <a:ea typeface="DejaVu Sans"/>
              </a:rPr>
              <a:t>Higher resource consumption required for production.</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US" sz="1800" b="0" strike="noStrike" spc="-1">
                <a:solidFill>
                  <a:srgbClr val="000000"/>
                </a:solidFill>
                <a:latin typeface="DejaVu Sans"/>
                <a:ea typeface="DejaVu Sans"/>
              </a:rPr>
              <a:t>More complicated manufacturing process.</a:t>
            </a:r>
            <a:endParaRPr lang="en-GB" sz="1800" b="0" strike="noStrike" spc="-1">
              <a:solidFill>
                <a:srgbClr val="000000"/>
              </a:solidFill>
              <a:latin typeface="Arial"/>
            </a:endParaRPr>
          </a:p>
        </p:txBody>
      </p:sp>
      <p:pic>
        <p:nvPicPr>
          <p:cNvPr id="409" name="Grafik 408"/>
          <p:cNvPicPr/>
          <p:nvPr/>
        </p:nvPicPr>
        <p:blipFill>
          <a:blip r:embed="rId2"/>
          <a:srcRect l="1222" t="7792" r="6970" b="43639"/>
          <a:stretch/>
        </p:blipFill>
        <p:spPr>
          <a:xfrm>
            <a:off x="7543800" y="1143360"/>
            <a:ext cx="2967120" cy="2281320"/>
          </a:xfrm>
          <a:prstGeom prst="rect">
            <a:avLst/>
          </a:prstGeom>
          <a:ln w="0">
            <a:noFill/>
          </a:ln>
        </p:spPr>
      </p:pic>
      <p:sp>
        <p:nvSpPr>
          <p:cNvPr id="410" name="CustomShape 107"/>
          <p:cNvSpPr/>
          <p:nvPr/>
        </p:nvSpPr>
        <p:spPr>
          <a:xfrm>
            <a:off x="274320" y="6492240"/>
            <a:ext cx="105152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Anant Sujatanagarjuna, Benjamin Leiding, Harish Gundelli, Shohreh Kia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 </a:t>
            </a:r>
            <a:endParaRPr lang="en-GB" sz="900" b="0" strike="noStrike" spc="-1">
              <a:solidFill>
                <a:srgbClr val="000000"/>
              </a:solidFill>
              <a:latin typeface="Arial"/>
            </a:endParaRPr>
          </a:p>
        </p:txBody>
      </p:sp>
      <p:pic>
        <p:nvPicPr>
          <p:cNvPr id="411" name="Grafik 410"/>
          <p:cNvPicPr/>
          <p:nvPr/>
        </p:nvPicPr>
        <p:blipFill>
          <a:blip r:embed="rId4"/>
          <a:stretch/>
        </p:blipFill>
        <p:spPr>
          <a:xfrm>
            <a:off x="7940520" y="3657960"/>
            <a:ext cx="2342160" cy="2829960"/>
          </a:xfrm>
          <a:prstGeom prst="rect">
            <a:avLst/>
          </a:prstGeom>
          <a:ln w="0">
            <a:noFill/>
          </a:ln>
        </p:spPr>
      </p:pic>
      <p:sp>
        <p:nvSpPr>
          <p:cNvPr id="412" name="CustomShape 173"/>
          <p:cNvSpPr/>
          <p:nvPr/>
        </p:nvSpPr>
        <p:spPr>
          <a:xfrm>
            <a:off x="274320" y="6276240"/>
            <a:ext cx="105152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808080"/>
                </a:solidFill>
                <a:latin typeface="Roboto"/>
                <a:ea typeface="Roboto"/>
              </a:rPr>
              <a:t>MushR – A Smart, Automated and Scalable Indoor Harvesting System for Gourmet Mushrooms – </a:t>
            </a:r>
            <a:r>
              <a:rPr lang="en-US" sz="900" b="0" u="sng" strike="noStrike" spc="-1">
                <a:solidFill>
                  <a:srgbClr val="0000FF"/>
                </a:solidFill>
                <a:uFillTx/>
                <a:latin typeface="Roboto"/>
                <a:ea typeface="Roboto"/>
                <a:hlinkClick r:id="rId5"/>
              </a:rPr>
              <a:t>etce-lab.com</a:t>
            </a:r>
            <a:endParaRPr lang="en-GB" sz="900" b="0" strike="noStrike" spc="-1">
              <a:solidFill>
                <a:srgbClr val="000000"/>
              </a:solidFill>
              <a:latin typeface="Arial"/>
            </a:endParaRPr>
          </a:p>
        </p:txBody>
      </p:sp>
      <p:sp>
        <p:nvSpPr>
          <p:cNvPr id="413" name="CustomShape 104"/>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MushR: A Short Detour</a:t>
            </a:r>
            <a:endParaRPr lang="en-GB" sz="2400" b="0" strike="noStrike" spc="-1">
              <a:solidFill>
                <a:srgbClr val="000000"/>
              </a:solidFill>
              <a:latin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 name="CustomShape 81"/>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LCA on Substrate Containers?</a:t>
            </a:r>
            <a:endParaRPr lang="en-GB" sz="2200" b="0" strike="noStrike" spc="-1">
              <a:solidFill>
                <a:srgbClr val="000000"/>
              </a:solidFill>
              <a:latin typeface="Arial"/>
            </a:endParaRPr>
          </a:p>
        </p:txBody>
      </p:sp>
      <p:sp>
        <p:nvSpPr>
          <p:cNvPr id="415" name="CustomShape 82"/>
          <p:cNvSpPr/>
          <p:nvPr/>
        </p:nvSpPr>
        <p:spPr>
          <a:xfrm>
            <a:off x="457200" y="1600200"/>
            <a:ext cx="5250240" cy="4335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6000">
              <a:lnSpc>
                <a:spcPct val="100000"/>
              </a:lnSpc>
              <a:buClr>
                <a:srgbClr val="008C4F"/>
              </a:buClr>
              <a:buSzPct val="60000"/>
              <a:buFont typeface="OpenSymbol"/>
              <a:buChar char="◾"/>
            </a:pPr>
            <a:r>
              <a:rPr lang="en-US" sz="1800" b="1" strike="noStrike" spc="-1">
                <a:solidFill>
                  <a:srgbClr val="000000"/>
                </a:solidFill>
                <a:latin typeface="DejaVu Sans"/>
                <a:ea typeface="DejaVu Sans"/>
              </a:rPr>
              <a:t>Goal</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US" sz="1800" b="0" strike="noStrike" spc="-1">
                <a:solidFill>
                  <a:srgbClr val="000000"/>
                </a:solidFill>
                <a:latin typeface="DejaVu Sans"/>
                <a:ea typeface="DejaVu Sans"/>
              </a:rPr>
              <a:t>Compare the environmental impact of the developed mushroom pods with non-reusable substrate bags by running lifecycle assessment calculations.</a:t>
            </a:r>
            <a:endParaRPr lang="en-GB" sz="1800" b="0" strike="noStrike" spc="-1">
              <a:solidFill>
                <a:srgbClr val="000000"/>
              </a:solidFill>
              <a:latin typeface="Arial"/>
            </a:endParaRPr>
          </a:p>
          <a:p>
            <a:pPr>
              <a:lnSpc>
                <a:spcPct val="100000"/>
              </a:lnSpc>
            </a:pPr>
            <a:endParaRPr lang="en-GB" sz="1800" b="0" strike="noStrike" spc="-1">
              <a:solidFill>
                <a:srgbClr val="000000"/>
              </a:solidFill>
              <a:latin typeface="Arial"/>
            </a:endParaRPr>
          </a:p>
        </p:txBody>
      </p:sp>
      <p:pic>
        <p:nvPicPr>
          <p:cNvPr id="416" name="Grafik 415"/>
          <p:cNvPicPr/>
          <p:nvPr/>
        </p:nvPicPr>
        <p:blipFill>
          <a:blip r:embed="rId2"/>
          <a:srcRect l="1222" t="7792" r="6970" b="43639"/>
          <a:stretch/>
        </p:blipFill>
        <p:spPr>
          <a:xfrm>
            <a:off x="7543800" y="1143360"/>
            <a:ext cx="2967120" cy="2281320"/>
          </a:xfrm>
          <a:prstGeom prst="rect">
            <a:avLst/>
          </a:prstGeom>
          <a:ln w="0">
            <a:noFill/>
          </a:ln>
        </p:spPr>
      </p:pic>
      <p:sp>
        <p:nvSpPr>
          <p:cNvPr id="417" name="CustomShape 83"/>
          <p:cNvSpPr/>
          <p:nvPr/>
        </p:nvSpPr>
        <p:spPr>
          <a:xfrm>
            <a:off x="274320" y="6492240"/>
            <a:ext cx="105152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Anant Sujatanagarjuna, Benjamin Leiding, Harish Gundelli, Shohreh Kia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 </a:t>
            </a:r>
            <a:endParaRPr lang="en-GB" sz="900" b="0" strike="noStrike" spc="-1">
              <a:solidFill>
                <a:srgbClr val="000000"/>
              </a:solidFill>
              <a:latin typeface="Arial"/>
            </a:endParaRPr>
          </a:p>
        </p:txBody>
      </p:sp>
      <p:pic>
        <p:nvPicPr>
          <p:cNvPr id="418" name="Grafik 417"/>
          <p:cNvPicPr/>
          <p:nvPr/>
        </p:nvPicPr>
        <p:blipFill>
          <a:blip r:embed="rId4"/>
          <a:stretch/>
        </p:blipFill>
        <p:spPr>
          <a:xfrm>
            <a:off x="7940520" y="3657960"/>
            <a:ext cx="2342160" cy="2829960"/>
          </a:xfrm>
          <a:prstGeom prst="rect">
            <a:avLst/>
          </a:prstGeom>
          <a:ln w="0">
            <a:noFill/>
          </a:ln>
        </p:spPr>
      </p:pic>
      <p:sp>
        <p:nvSpPr>
          <p:cNvPr id="419" name="CustomShape 174"/>
          <p:cNvSpPr/>
          <p:nvPr/>
        </p:nvSpPr>
        <p:spPr>
          <a:xfrm>
            <a:off x="274320" y="6276240"/>
            <a:ext cx="105152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808080"/>
                </a:solidFill>
                <a:latin typeface="Roboto"/>
                <a:ea typeface="Roboto"/>
              </a:rPr>
              <a:t>MushR – A Smart, Automated and Scalable Indoor Harvesting System for Gourmet Mushrooms – </a:t>
            </a:r>
            <a:r>
              <a:rPr lang="en-US" sz="900" b="0" u="sng" strike="noStrike" spc="-1">
                <a:solidFill>
                  <a:srgbClr val="0000FF"/>
                </a:solidFill>
                <a:uFillTx/>
                <a:latin typeface="Roboto"/>
                <a:ea typeface="Roboto"/>
                <a:hlinkClick r:id="rId5"/>
              </a:rPr>
              <a:t>etce-lab.com</a:t>
            </a:r>
            <a:endParaRPr lang="en-GB" sz="900" b="0" strike="noStrike" spc="-1">
              <a:solidFill>
                <a:srgbClr val="000000"/>
              </a:solidFill>
              <a:latin typeface="Arial"/>
            </a:endParaRPr>
          </a:p>
        </p:txBody>
      </p:sp>
      <p:sp>
        <p:nvSpPr>
          <p:cNvPr id="420" name="CustomShape 80"/>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MushR: A Short Detour</a:t>
            </a:r>
            <a:endParaRPr lang="en-GB" sz="2400" b="0" strike="noStrike" spc="-1">
              <a:solidFill>
                <a:srgbClr val="000000"/>
              </a:solidFill>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 name="CustomShape 1"/>
          <p:cNvSpPr/>
          <p:nvPr/>
        </p:nvSpPr>
        <p:spPr>
          <a:xfrm>
            <a:off x="335520" y="4406760"/>
            <a:ext cx="10730880" cy="1339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a:solidFill>
                  <a:srgbClr val="008C4F"/>
                </a:solidFill>
                <a:latin typeface="Arial Unicode MS"/>
                <a:ea typeface="DejaVu Sans"/>
              </a:rPr>
              <a:t>Introduction</a:t>
            </a:r>
            <a:endParaRPr lang="en-GB" sz="3000" b="0" strike="noStrike" spc="-1">
              <a:solidFill>
                <a:srgbClr val="000000"/>
              </a:solidFill>
              <a:latin typeface="Arial"/>
            </a:endParaRPr>
          </a:p>
        </p:txBody>
      </p:sp>
      <p:sp>
        <p:nvSpPr>
          <p:cNvPr id="273" name="CustomShape 2"/>
          <p:cNvSpPr/>
          <p:nvPr/>
        </p:nvSpPr>
        <p:spPr>
          <a:xfrm>
            <a:off x="335520" y="2906640"/>
            <a:ext cx="10730880" cy="1477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000000"/>
              </a:solidFill>
              <a:latin typeface="Arial"/>
              <a:ea typeface="DejaVu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CustomShape 14"/>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Goal and Scope Definition</a:t>
            </a:r>
            <a:endParaRPr lang="en-GB" sz="2400" b="0" strike="noStrike" spc="-1">
              <a:solidFill>
                <a:srgbClr val="000000"/>
              </a:solidFill>
              <a:latin typeface="Arial"/>
            </a:endParaRPr>
          </a:p>
        </p:txBody>
      </p:sp>
      <p:sp>
        <p:nvSpPr>
          <p:cNvPr id="422" name="CustomShape 15"/>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Functional Unit VS Reference Flow</a:t>
            </a:r>
            <a:endParaRPr lang="en-GB" sz="2200" b="0" strike="noStrike" spc="-1">
              <a:solidFill>
                <a:srgbClr val="000000"/>
              </a:solidFill>
              <a:latin typeface="Arial"/>
            </a:endParaRPr>
          </a:p>
        </p:txBody>
      </p:sp>
      <p:sp>
        <p:nvSpPr>
          <p:cNvPr id="423" name="CustomShape 16"/>
          <p:cNvSpPr/>
          <p:nvPr/>
        </p:nvSpPr>
        <p:spPr>
          <a:xfrm>
            <a:off x="457200" y="3429000"/>
            <a:ext cx="10546560" cy="2507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ndParaRPr>
          </a:p>
          <a:p>
            <a:pPr marL="216000" indent="-216000">
              <a:lnSpc>
                <a:spcPct val="100000"/>
              </a:lnSpc>
              <a:spcBef>
                <a:spcPts val="360"/>
              </a:spcBef>
              <a:buClr>
                <a:srgbClr val="008C4F"/>
              </a:buClr>
              <a:buSzPct val="60000"/>
              <a:buFont typeface="OpenSymbol"/>
              <a:buChar char="◾"/>
            </a:pPr>
            <a:r>
              <a:rPr lang="en-GB" sz="1800" b="0" strike="noStrike" spc="-1">
                <a:solidFill>
                  <a:srgbClr val="000000"/>
                </a:solidFill>
                <a:latin typeface="DejaVu Sans"/>
                <a:ea typeface="DejaVu Sans"/>
              </a:rPr>
              <a:t>How can you define the functional unit for a mushroom substrate container?</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
        <p:nvSpPr>
          <p:cNvPr id="424" name="CustomShape 17"/>
          <p:cNvSpPr/>
          <p:nvPr/>
        </p:nvSpPr>
        <p:spPr>
          <a:xfrm>
            <a:off x="5486400" y="1955160"/>
            <a:ext cx="5708880" cy="146772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gn="ctr">
              <a:lnSpc>
                <a:spcPct val="100000"/>
              </a:lnSpc>
            </a:pPr>
            <a:r>
              <a:rPr lang="en-US" sz="1800" b="0" strike="noStrike" spc="-1">
                <a:solidFill>
                  <a:srgbClr val="000000"/>
                </a:solidFill>
                <a:latin typeface="DejaVu Sans"/>
                <a:ea typeface="DejaVu Sans"/>
              </a:rPr>
              <a:t>a measure of the product(s) or product parts required to deliver the performance defined by the functional unit.</a:t>
            </a:r>
            <a:endParaRPr lang="en-GB" sz="1800" b="0" strike="noStrike" spc="-1">
              <a:solidFill>
                <a:srgbClr val="000000"/>
              </a:solidFill>
              <a:latin typeface="Arial"/>
            </a:endParaRPr>
          </a:p>
        </p:txBody>
      </p:sp>
      <p:sp>
        <p:nvSpPr>
          <p:cNvPr id="425" name="CustomShape 18"/>
          <p:cNvSpPr/>
          <p:nvPr/>
        </p:nvSpPr>
        <p:spPr>
          <a:xfrm>
            <a:off x="933120" y="2057400"/>
            <a:ext cx="3632760" cy="136512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gn="ctr">
              <a:lnSpc>
                <a:spcPct val="100000"/>
              </a:lnSpc>
            </a:pPr>
            <a:r>
              <a:rPr lang="en-US" sz="1800" b="0" strike="noStrike" spc="-1">
                <a:solidFill>
                  <a:srgbClr val="000000"/>
                </a:solidFill>
                <a:latin typeface="DejaVu Sans"/>
                <a:ea typeface="DejaVu Sans"/>
              </a:rPr>
              <a:t>quantified performance of a product system for use as a reference unit, e.g 1 million holes drilled</a:t>
            </a:r>
            <a:endParaRPr lang="en-GB" sz="1800" b="0" strike="noStrike" spc="-1">
              <a:solidFill>
                <a:srgbClr val="000000"/>
              </a:solidFill>
              <a:latin typeface="Arial"/>
            </a:endParaRPr>
          </a:p>
        </p:txBody>
      </p:sp>
      <p:sp>
        <p:nvSpPr>
          <p:cNvPr id="426" name="Rechteck 425"/>
          <p:cNvSpPr/>
          <p:nvPr/>
        </p:nvSpPr>
        <p:spPr>
          <a:xfrm>
            <a:off x="1528200" y="1720800"/>
            <a:ext cx="2508480" cy="34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US" sz="1800" b="1" strike="noStrike" spc="-1">
                <a:solidFill>
                  <a:srgbClr val="000000"/>
                </a:solidFill>
                <a:latin typeface="DejaVu Sans"/>
                <a:ea typeface="DejaVu Sans"/>
              </a:rPr>
              <a:t>Functional Unit</a:t>
            </a:r>
            <a:endParaRPr lang="en-GB" sz="1800" b="0" strike="noStrike" spc="-1">
              <a:solidFill>
                <a:srgbClr val="000000"/>
              </a:solidFill>
              <a:latin typeface="Arial"/>
            </a:endParaRPr>
          </a:p>
        </p:txBody>
      </p:sp>
      <p:sp>
        <p:nvSpPr>
          <p:cNvPr id="427" name="Rechteck 426"/>
          <p:cNvSpPr/>
          <p:nvPr/>
        </p:nvSpPr>
        <p:spPr>
          <a:xfrm>
            <a:off x="7086600" y="1631160"/>
            <a:ext cx="2508480" cy="34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US" sz="1800" b="1" strike="noStrike" spc="-1">
                <a:solidFill>
                  <a:srgbClr val="000000"/>
                </a:solidFill>
                <a:latin typeface="DejaVu Sans"/>
                <a:ea typeface="DejaVu Sans"/>
              </a:rPr>
              <a:t>Reference Flow</a:t>
            </a:r>
            <a:endParaRPr lang="en-GB" sz="1800" b="0" strike="noStrike" spc="-1">
              <a:solidFill>
                <a:srgbClr val="000000"/>
              </a:solidFill>
              <a:latin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CustomShape 56"/>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Goal and Scope Definition</a:t>
            </a:r>
            <a:endParaRPr lang="en-GB" sz="2400" b="0" strike="noStrike" spc="-1">
              <a:solidFill>
                <a:srgbClr val="000000"/>
              </a:solidFill>
              <a:latin typeface="Arial"/>
            </a:endParaRPr>
          </a:p>
        </p:txBody>
      </p:sp>
      <p:sp>
        <p:nvSpPr>
          <p:cNvPr id="429" name="CustomShape 57"/>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Functional Unit VS Reference Flow</a:t>
            </a:r>
            <a:endParaRPr lang="en-GB" sz="2200" b="0" strike="noStrike" spc="-1">
              <a:solidFill>
                <a:srgbClr val="000000"/>
              </a:solidFill>
              <a:latin typeface="Arial"/>
            </a:endParaRPr>
          </a:p>
        </p:txBody>
      </p:sp>
      <p:sp>
        <p:nvSpPr>
          <p:cNvPr id="430" name="CustomShape 58"/>
          <p:cNvSpPr/>
          <p:nvPr/>
        </p:nvSpPr>
        <p:spPr>
          <a:xfrm>
            <a:off x="457200" y="3429000"/>
            <a:ext cx="10546560" cy="2507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ndParaRPr>
          </a:p>
          <a:p>
            <a:pPr marL="216000" indent="-216000">
              <a:lnSpc>
                <a:spcPct val="100000"/>
              </a:lnSpc>
              <a:spcBef>
                <a:spcPts val="360"/>
              </a:spcBef>
              <a:buClr>
                <a:srgbClr val="008C4F"/>
              </a:buClr>
              <a:buSzPct val="60000"/>
              <a:buFont typeface="OpenSymbol"/>
              <a:buChar char="◾"/>
            </a:pPr>
            <a:r>
              <a:rPr lang="en-GB" sz="1800" b="0" strike="noStrike" spc="-1">
                <a:solidFill>
                  <a:srgbClr val="000000"/>
                </a:solidFill>
                <a:latin typeface="DejaVu Sans"/>
                <a:ea typeface="DejaVu Sans"/>
              </a:rPr>
              <a:t>How can you define the functional unit for a mushroom substrate container?</a:t>
            </a:r>
            <a:endParaRPr lang="en-GB" sz="1800" b="0" strike="noStrike" spc="-1">
              <a:solidFill>
                <a:srgbClr val="000000"/>
              </a:solidFill>
              <a:latin typeface="Arial"/>
            </a:endParaRPr>
          </a:p>
          <a:p>
            <a:pPr marL="432000" lvl="1" indent="-216000">
              <a:lnSpc>
                <a:spcPct val="100000"/>
              </a:lnSpc>
              <a:spcBef>
                <a:spcPts val="360"/>
              </a:spcBef>
              <a:buClr>
                <a:srgbClr val="008C4F"/>
              </a:buClr>
              <a:buSzPct val="60000"/>
              <a:buFont typeface="OpenSymbol"/>
              <a:buChar char="—"/>
            </a:pPr>
            <a:r>
              <a:rPr lang="en-GB" sz="1800" b="0" strike="noStrike" spc="-1">
                <a:solidFill>
                  <a:srgbClr val="000000"/>
                </a:solidFill>
                <a:latin typeface="DejaVu Sans"/>
                <a:ea typeface="DejaVu Sans"/>
              </a:rPr>
              <a:t>In terms of “Colonizable volume of the container”: 3L colonizable volume</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
        <p:nvSpPr>
          <p:cNvPr id="431" name="CustomShape 65"/>
          <p:cNvSpPr/>
          <p:nvPr/>
        </p:nvSpPr>
        <p:spPr>
          <a:xfrm>
            <a:off x="5486400" y="1955160"/>
            <a:ext cx="5708880" cy="146772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gn="ctr">
              <a:lnSpc>
                <a:spcPct val="100000"/>
              </a:lnSpc>
            </a:pPr>
            <a:r>
              <a:rPr lang="en-US" sz="1800" b="0" strike="noStrike" spc="-1">
                <a:solidFill>
                  <a:srgbClr val="000000"/>
                </a:solidFill>
                <a:latin typeface="DejaVu Sans"/>
                <a:ea typeface="DejaVu Sans"/>
              </a:rPr>
              <a:t>a measure of the product(s) or product parts required to deliver the performance defined by the functional unit.</a:t>
            </a:r>
            <a:endParaRPr lang="en-GB" sz="1800" b="0" strike="noStrike" spc="-1">
              <a:solidFill>
                <a:srgbClr val="000000"/>
              </a:solidFill>
              <a:latin typeface="Arial"/>
            </a:endParaRPr>
          </a:p>
        </p:txBody>
      </p:sp>
      <p:sp>
        <p:nvSpPr>
          <p:cNvPr id="432" name="CustomShape 66"/>
          <p:cNvSpPr/>
          <p:nvPr/>
        </p:nvSpPr>
        <p:spPr>
          <a:xfrm>
            <a:off x="933120" y="2057400"/>
            <a:ext cx="3632760" cy="136512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gn="ctr">
              <a:lnSpc>
                <a:spcPct val="100000"/>
              </a:lnSpc>
            </a:pPr>
            <a:r>
              <a:rPr lang="en-US" sz="1800" b="0" strike="noStrike" spc="-1">
                <a:solidFill>
                  <a:srgbClr val="000000"/>
                </a:solidFill>
                <a:latin typeface="DejaVu Sans"/>
                <a:ea typeface="DejaVu Sans"/>
              </a:rPr>
              <a:t>quantified performance of a product system for use as a reference unit, e.g 1 million holes drilled</a:t>
            </a:r>
            <a:endParaRPr lang="en-GB" sz="1800" b="0" strike="noStrike" spc="-1">
              <a:solidFill>
                <a:srgbClr val="000000"/>
              </a:solidFill>
              <a:latin typeface="Arial"/>
            </a:endParaRPr>
          </a:p>
        </p:txBody>
      </p:sp>
      <p:sp>
        <p:nvSpPr>
          <p:cNvPr id="433" name="Rechteck 432"/>
          <p:cNvSpPr/>
          <p:nvPr/>
        </p:nvSpPr>
        <p:spPr>
          <a:xfrm>
            <a:off x="1528560" y="1721160"/>
            <a:ext cx="2508480" cy="34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US" sz="1800" b="1" strike="noStrike" spc="-1">
                <a:solidFill>
                  <a:srgbClr val="000000"/>
                </a:solidFill>
                <a:latin typeface="DejaVu Sans"/>
                <a:ea typeface="DejaVu Sans"/>
              </a:rPr>
              <a:t>Functional Unit</a:t>
            </a:r>
            <a:endParaRPr lang="en-GB" sz="1800" b="0" strike="noStrike" spc="-1">
              <a:solidFill>
                <a:srgbClr val="000000"/>
              </a:solidFill>
              <a:latin typeface="Arial"/>
            </a:endParaRPr>
          </a:p>
        </p:txBody>
      </p:sp>
      <p:sp>
        <p:nvSpPr>
          <p:cNvPr id="434" name="Rechteck 433"/>
          <p:cNvSpPr/>
          <p:nvPr/>
        </p:nvSpPr>
        <p:spPr>
          <a:xfrm>
            <a:off x="7086960" y="1631520"/>
            <a:ext cx="2508480" cy="34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US" sz="1800" b="1" strike="noStrike" spc="-1">
                <a:solidFill>
                  <a:srgbClr val="000000"/>
                </a:solidFill>
                <a:latin typeface="DejaVu Sans"/>
                <a:ea typeface="DejaVu Sans"/>
              </a:rPr>
              <a:t>Reference Flow</a:t>
            </a:r>
            <a:endParaRPr lang="en-GB" sz="1800" b="0" strike="noStrike" spc="-1">
              <a:solidFill>
                <a:srgbClr val="000000"/>
              </a:solidFill>
              <a:latin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5" name="CustomShape 22"/>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Goal and Scope Definition</a:t>
            </a:r>
            <a:endParaRPr lang="en-GB" sz="2400" b="0" strike="noStrike" spc="-1">
              <a:solidFill>
                <a:srgbClr val="000000"/>
              </a:solidFill>
              <a:latin typeface="Arial"/>
            </a:endParaRPr>
          </a:p>
        </p:txBody>
      </p:sp>
      <p:sp>
        <p:nvSpPr>
          <p:cNvPr id="436" name="CustomShape 23"/>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Functional Unit VS Reference Flow</a:t>
            </a:r>
            <a:endParaRPr lang="en-GB" sz="2200" b="0" strike="noStrike" spc="-1">
              <a:solidFill>
                <a:srgbClr val="000000"/>
              </a:solidFill>
              <a:latin typeface="Arial"/>
            </a:endParaRPr>
          </a:p>
        </p:txBody>
      </p:sp>
      <p:sp>
        <p:nvSpPr>
          <p:cNvPr id="437" name="CustomShape 53"/>
          <p:cNvSpPr/>
          <p:nvPr/>
        </p:nvSpPr>
        <p:spPr>
          <a:xfrm>
            <a:off x="457200" y="3429000"/>
            <a:ext cx="10546560" cy="2507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ndParaRPr>
          </a:p>
          <a:p>
            <a:pPr marL="216000" indent="-216000">
              <a:lnSpc>
                <a:spcPct val="100000"/>
              </a:lnSpc>
              <a:spcBef>
                <a:spcPts val="360"/>
              </a:spcBef>
              <a:buClr>
                <a:srgbClr val="008C4F"/>
              </a:buClr>
              <a:buSzPct val="60000"/>
              <a:buFont typeface="OpenSymbol"/>
              <a:buChar char="◾"/>
            </a:pPr>
            <a:r>
              <a:rPr lang="en-GB" sz="1800" b="0" strike="noStrike" spc="-1">
                <a:solidFill>
                  <a:srgbClr val="000000"/>
                </a:solidFill>
                <a:latin typeface="DejaVu Sans"/>
                <a:ea typeface="DejaVu Sans"/>
              </a:rPr>
              <a:t>How can you define the functional unit for a mushroom substrate container?</a:t>
            </a:r>
            <a:endParaRPr lang="en-GB" sz="1800" b="0" strike="noStrike" spc="-1">
              <a:solidFill>
                <a:srgbClr val="000000"/>
              </a:solidFill>
              <a:latin typeface="Arial"/>
            </a:endParaRPr>
          </a:p>
          <a:p>
            <a:pPr marL="432000" lvl="1" indent="-216000">
              <a:lnSpc>
                <a:spcPct val="100000"/>
              </a:lnSpc>
              <a:spcBef>
                <a:spcPts val="360"/>
              </a:spcBef>
              <a:buClr>
                <a:srgbClr val="008C4F"/>
              </a:buClr>
              <a:buSzPct val="60000"/>
              <a:buFont typeface="OpenSymbol"/>
              <a:buChar char="—"/>
            </a:pPr>
            <a:r>
              <a:rPr lang="en-GB" sz="1800" b="0" strike="noStrike" spc="-1">
                <a:solidFill>
                  <a:srgbClr val="000000"/>
                </a:solidFill>
                <a:latin typeface="DejaVu Sans"/>
                <a:ea typeface="DejaVu Sans"/>
              </a:rPr>
              <a:t>In terms of “Colonizable volume of the container”: 3L colonizable volume</a:t>
            </a:r>
            <a:endParaRPr lang="en-GB" sz="1800" b="0" strike="noStrike" spc="-1">
              <a:solidFill>
                <a:srgbClr val="000000"/>
              </a:solidFill>
              <a:latin typeface="Arial"/>
            </a:endParaRPr>
          </a:p>
          <a:p>
            <a:pPr marL="216000" indent="-216000">
              <a:lnSpc>
                <a:spcPct val="100000"/>
              </a:lnSpc>
              <a:spcBef>
                <a:spcPts val="360"/>
              </a:spcBef>
              <a:buClr>
                <a:srgbClr val="008C4F"/>
              </a:buClr>
              <a:buSzPct val="60000"/>
              <a:buFont typeface="OpenSymbol"/>
              <a:buChar char="◾"/>
            </a:pPr>
            <a:r>
              <a:rPr lang="en-GB" sz="1800" b="0" strike="noStrike" spc="-1">
                <a:solidFill>
                  <a:srgbClr val="000000"/>
                </a:solidFill>
                <a:latin typeface="DejaVu Sans"/>
                <a:ea typeface="DejaVu Sans"/>
              </a:rPr>
              <a:t>How can you define the reference flow?</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
        <p:nvSpPr>
          <p:cNvPr id="438" name="CustomShape 54"/>
          <p:cNvSpPr/>
          <p:nvPr/>
        </p:nvSpPr>
        <p:spPr>
          <a:xfrm>
            <a:off x="5486400" y="1955160"/>
            <a:ext cx="5708880" cy="146772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gn="ctr">
              <a:lnSpc>
                <a:spcPct val="100000"/>
              </a:lnSpc>
            </a:pPr>
            <a:r>
              <a:rPr lang="en-US" sz="1800" b="0" strike="noStrike" spc="-1">
                <a:solidFill>
                  <a:srgbClr val="000000"/>
                </a:solidFill>
                <a:latin typeface="DejaVu Sans"/>
                <a:ea typeface="DejaVu Sans"/>
              </a:rPr>
              <a:t>a measure of the product(s) or product parts required to deliver the performance defined by the functional unit.</a:t>
            </a:r>
            <a:endParaRPr lang="en-GB" sz="1800" b="0" strike="noStrike" spc="-1">
              <a:solidFill>
                <a:srgbClr val="000000"/>
              </a:solidFill>
              <a:latin typeface="Arial"/>
            </a:endParaRPr>
          </a:p>
        </p:txBody>
      </p:sp>
      <p:sp>
        <p:nvSpPr>
          <p:cNvPr id="439" name="CustomShape 55"/>
          <p:cNvSpPr/>
          <p:nvPr/>
        </p:nvSpPr>
        <p:spPr>
          <a:xfrm>
            <a:off x="933120" y="2057400"/>
            <a:ext cx="3632760" cy="136512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gn="ctr">
              <a:lnSpc>
                <a:spcPct val="100000"/>
              </a:lnSpc>
            </a:pPr>
            <a:r>
              <a:rPr lang="en-US" sz="1800" b="0" strike="noStrike" spc="-1">
                <a:solidFill>
                  <a:srgbClr val="000000"/>
                </a:solidFill>
                <a:latin typeface="DejaVu Sans"/>
                <a:ea typeface="DejaVu Sans"/>
              </a:rPr>
              <a:t>quantified performance of a product system for use as a reference unit, e.g 1 million holes drilled</a:t>
            </a:r>
            <a:endParaRPr lang="en-GB" sz="1800" b="0" strike="noStrike" spc="-1">
              <a:solidFill>
                <a:srgbClr val="000000"/>
              </a:solidFill>
              <a:latin typeface="Arial"/>
            </a:endParaRPr>
          </a:p>
        </p:txBody>
      </p:sp>
      <p:sp>
        <p:nvSpPr>
          <p:cNvPr id="440" name="Rechteck 439"/>
          <p:cNvSpPr/>
          <p:nvPr/>
        </p:nvSpPr>
        <p:spPr>
          <a:xfrm>
            <a:off x="1528560" y="1721160"/>
            <a:ext cx="2508480" cy="34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US" sz="1800" b="1" strike="noStrike" spc="-1">
                <a:solidFill>
                  <a:srgbClr val="000000"/>
                </a:solidFill>
                <a:latin typeface="DejaVu Sans"/>
                <a:ea typeface="DejaVu Sans"/>
              </a:rPr>
              <a:t>Functional Unit</a:t>
            </a:r>
            <a:endParaRPr lang="en-GB" sz="1800" b="0" strike="noStrike" spc="-1">
              <a:solidFill>
                <a:srgbClr val="000000"/>
              </a:solidFill>
              <a:latin typeface="Arial"/>
            </a:endParaRPr>
          </a:p>
        </p:txBody>
      </p:sp>
      <p:sp>
        <p:nvSpPr>
          <p:cNvPr id="441" name="Rechteck 440"/>
          <p:cNvSpPr/>
          <p:nvPr/>
        </p:nvSpPr>
        <p:spPr>
          <a:xfrm>
            <a:off x="7086960" y="1631520"/>
            <a:ext cx="2508480" cy="34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US" sz="1800" b="1" strike="noStrike" spc="-1">
                <a:solidFill>
                  <a:srgbClr val="000000"/>
                </a:solidFill>
                <a:latin typeface="DejaVu Sans"/>
                <a:ea typeface="DejaVu Sans"/>
              </a:rPr>
              <a:t>Reference Flow</a:t>
            </a:r>
            <a:endParaRPr lang="en-GB" sz="1800" b="0" strike="noStrike" spc="-1">
              <a:solidFill>
                <a:srgbClr val="000000"/>
              </a:solidFill>
              <a:latin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2" name="CustomShape 9"/>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Goal and Scope Definition</a:t>
            </a:r>
            <a:endParaRPr lang="en-GB" sz="2400" b="0" strike="noStrike" spc="-1">
              <a:solidFill>
                <a:srgbClr val="000000"/>
              </a:solidFill>
              <a:latin typeface="Arial"/>
            </a:endParaRPr>
          </a:p>
        </p:txBody>
      </p:sp>
      <p:sp>
        <p:nvSpPr>
          <p:cNvPr id="443" name="CustomShape 13"/>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Functional Unit VS Reference Flow</a:t>
            </a:r>
            <a:endParaRPr lang="en-GB" sz="2200" b="0" strike="noStrike" spc="-1">
              <a:solidFill>
                <a:srgbClr val="000000"/>
              </a:solidFill>
              <a:latin typeface="Arial"/>
            </a:endParaRPr>
          </a:p>
        </p:txBody>
      </p:sp>
      <p:sp>
        <p:nvSpPr>
          <p:cNvPr id="444" name="CustomShape 19"/>
          <p:cNvSpPr/>
          <p:nvPr/>
        </p:nvSpPr>
        <p:spPr>
          <a:xfrm>
            <a:off x="457200" y="3429000"/>
            <a:ext cx="10546560" cy="2507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ndParaRPr>
          </a:p>
          <a:p>
            <a:pPr marL="216000" indent="-216000">
              <a:lnSpc>
                <a:spcPct val="100000"/>
              </a:lnSpc>
              <a:spcBef>
                <a:spcPts val="360"/>
              </a:spcBef>
              <a:buClr>
                <a:srgbClr val="008C4F"/>
              </a:buClr>
              <a:buSzPct val="60000"/>
              <a:buFont typeface="OpenSymbol"/>
              <a:buChar char="◾"/>
            </a:pPr>
            <a:r>
              <a:rPr lang="en-GB" sz="1800" b="0" strike="noStrike" spc="-1">
                <a:solidFill>
                  <a:srgbClr val="000000"/>
                </a:solidFill>
                <a:latin typeface="DejaVu Sans"/>
                <a:ea typeface="DejaVu Sans"/>
              </a:rPr>
              <a:t>How can you define the functional unit for a mushroom substrate container?</a:t>
            </a:r>
            <a:endParaRPr lang="en-GB" sz="1800" b="0" strike="noStrike" spc="-1">
              <a:solidFill>
                <a:srgbClr val="000000"/>
              </a:solidFill>
              <a:latin typeface="Arial"/>
            </a:endParaRPr>
          </a:p>
          <a:p>
            <a:pPr marL="432000" lvl="1" indent="-216000">
              <a:lnSpc>
                <a:spcPct val="100000"/>
              </a:lnSpc>
              <a:spcBef>
                <a:spcPts val="360"/>
              </a:spcBef>
              <a:buClr>
                <a:srgbClr val="008C4F"/>
              </a:buClr>
              <a:buSzPct val="60000"/>
              <a:buFont typeface="OpenSymbol"/>
              <a:buChar char="—"/>
            </a:pPr>
            <a:r>
              <a:rPr lang="en-GB" sz="1800" b="0" strike="noStrike" spc="-1">
                <a:solidFill>
                  <a:srgbClr val="000000"/>
                </a:solidFill>
                <a:latin typeface="DejaVu Sans"/>
                <a:ea typeface="DejaVu Sans"/>
              </a:rPr>
              <a:t>In terms of “Colonizable volume of the container”: 3L colonizable volume</a:t>
            </a:r>
            <a:endParaRPr lang="en-GB" sz="1800" b="0" strike="noStrike" spc="-1">
              <a:solidFill>
                <a:srgbClr val="000000"/>
              </a:solidFill>
              <a:latin typeface="Arial"/>
            </a:endParaRPr>
          </a:p>
          <a:p>
            <a:pPr marL="216000" indent="-216000">
              <a:lnSpc>
                <a:spcPct val="100000"/>
              </a:lnSpc>
              <a:spcBef>
                <a:spcPts val="360"/>
              </a:spcBef>
              <a:buClr>
                <a:srgbClr val="008C4F"/>
              </a:buClr>
              <a:buSzPct val="60000"/>
              <a:buFont typeface="OpenSymbol"/>
              <a:buChar char="◾"/>
            </a:pPr>
            <a:r>
              <a:rPr lang="en-GB" sz="1800" b="0" strike="noStrike" spc="-1">
                <a:solidFill>
                  <a:srgbClr val="000000"/>
                </a:solidFill>
                <a:latin typeface="DejaVu Sans"/>
                <a:ea typeface="DejaVu Sans"/>
              </a:rPr>
              <a:t>How can you define the reference flow?</a:t>
            </a:r>
            <a:endParaRPr lang="en-GB" sz="1800" b="0" strike="noStrike" spc="-1">
              <a:solidFill>
                <a:srgbClr val="000000"/>
              </a:solidFill>
              <a:latin typeface="Arial"/>
            </a:endParaRPr>
          </a:p>
          <a:p>
            <a:pPr marL="432000" lvl="1" indent="-216000">
              <a:lnSpc>
                <a:spcPct val="100000"/>
              </a:lnSpc>
              <a:spcBef>
                <a:spcPts val="360"/>
              </a:spcBef>
              <a:buClr>
                <a:srgbClr val="008C4F"/>
              </a:buClr>
              <a:buSzPct val="60000"/>
              <a:buFont typeface="OpenSymbol"/>
              <a:buChar char="—"/>
            </a:pPr>
            <a:r>
              <a:rPr lang="en-GB" sz="1800" b="0" strike="noStrike" spc="-1">
                <a:solidFill>
                  <a:srgbClr val="000000"/>
                </a:solidFill>
                <a:latin typeface="DejaVu Sans"/>
                <a:ea typeface="DejaVu Sans"/>
              </a:rPr>
              <a:t>In terms of the “Amount of polypropylene (g)” (weight of the container)</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
        <p:nvSpPr>
          <p:cNvPr id="445" name="CustomShape 20"/>
          <p:cNvSpPr/>
          <p:nvPr/>
        </p:nvSpPr>
        <p:spPr>
          <a:xfrm>
            <a:off x="5486400" y="1955160"/>
            <a:ext cx="5708880" cy="146772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gn="ctr">
              <a:lnSpc>
                <a:spcPct val="100000"/>
              </a:lnSpc>
            </a:pPr>
            <a:r>
              <a:rPr lang="en-US" sz="1800" b="0" strike="noStrike" spc="-1">
                <a:solidFill>
                  <a:srgbClr val="000000"/>
                </a:solidFill>
                <a:latin typeface="DejaVu Sans"/>
                <a:ea typeface="DejaVu Sans"/>
              </a:rPr>
              <a:t>a measure of the product(s) or product parts required to deliver the performance defined by the functional unit.</a:t>
            </a:r>
            <a:endParaRPr lang="en-GB" sz="1800" b="0" strike="noStrike" spc="-1">
              <a:solidFill>
                <a:srgbClr val="000000"/>
              </a:solidFill>
              <a:latin typeface="Arial"/>
            </a:endParaRPr>
          </a:p>
        </p:txBody>
      </p:sp>
      <p:sp>
        <p:nvSpPr>
          <p:cNvPr id="446" name="CustomShape 21"/>
          <p:cNvSpPr/>
          <p:nvPr/>
        </p:nvSpPr>
        <p:spPr>
          <a:xfrm>
            <a:off x="933120" y="2057400"/>
            <a:ext cx="3632760" cy="136512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gn="ctr">
              <a:lnSpc>
                <a:spcPct val="100000"/>
              </a:lnSpc>
            </a:pPr>
            <a:r>
              <a:rPr lang="en-US" sz="1800" b="0" strike="noStrike" spc="-1">
                <a:solidFill>
                  <a:srgbClr val="000000"/>
                </a:solidFill>
                <a:latin typeface="DejaVu Sans"/>
                <a:ea typeface="DejaVu Sans"/>
              </a:rPr>
              <a:t>quantified performance of a product system for use as a reference unit, e.g 1 million holes drilled</a:t>
            </a:r>
            <a:endParaRPr lang="en-GB" sz="1800" b="0" strike="noStrike" spc="-1">
              <a:solidFill>
                <a:srgbClr val="000000"/>
              </a:solidFill>
              <a:latin typeface="Arial"/>
            </a:endParaRPr>
          </a:p>
        </p:txBody>
      </p:sp>
      <p:sp>
        <p:nvSpPr>
          <p:cNvPr id="447" name="Rechteck 446"/>
          <p:cNvSpPr/>
          <p:nvPr/>
        </p:nvSpPr>
        <p:spPr>
          <a:xfrm>
            <a:off x="1528560" y="1721160"/>
            <a:ext cx="2508480" cy="34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US" sz="1800" b="1" strike="noStrike" spc="-1">
                <a:solidFill>
                  <a:srgbClr val="000000"/>
                </a:solidFill>
                <a:latin typeface="DejaVu Sans"/>
                <a:ea typeface="DejaVu Sans"/>
              </a:rPr>
              <a:t>Functional Unit</a:t>
            </a:r>
            <a:endParaRPr lang="en-GB" sz="1800" b="0" strike="noStrike" spc="-1">
              <a:solidFill>
                <a:srgbClr val="000000"/>
              </a:solidFill>
              <a:latin typeface="Arial"/>
            </a:endParaRPr>
          </a:p>
        </p:txBody>
      </p:sp>
      <p:sp>
        <p:nvSpPr>
          <p:cNvPr id="448" name="Rechteck 447"/>
          <p:cNvSpPr/>
          <p:nvPr/>
        </p:nvSpPr>
        <p:spPr>
          <a:xfrm>
            <a:off x="7086960" y="1631520"/>
            <a:ext cx="2508480" cy="34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US" sz="1800" b="1" strike="noStrike" spc="-1">
                <a:solidFill>
                  <a:srgbClr val="000000"/>
                </a:solidFill>
                <a:latin typeface="DejaVu Sans"/>
                <a:ea typeface="DejaVu Sans"/>
              </a:rPr>
              <a:t>Reference Flow</a:t>
            </a:r>
            <a:endParaRPr lang="en-GB" sz="1800" b="0" strike="noStrike" spc="-1">
              <a:solidFill>
                <a:srgbClr val="000000"/>
              </a:solidFill>
              <a:latin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9"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Goal and Scope Definition</a:t>
            </a:r>
            <a:endParaRPr lang="en-GB" sz="2400" b="0" strike="noStrike" spc="-1">
              <a:solidFill>
                <a:srgbClr val="000000"/>
              </a:solidFill>
              <a:latin typeface="Arial"/>
            </a:endParaRPr>
          </a:p>
        </p:txBody>
      </p:sp>
      <p:sp>
        <p:nvSpPr>
          <p:cNvPr id="450" name="CustomShape 3"/>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Scope of an LCA study</a:t>
            </a:r>
            <a:endParaRPr lang="en-GB" sz="2200" b="0" strike="noStrike" spc="-1">
              <a:solidFill>
                <a:srgbClr val="000000"/>
              </a:solidFill>
              <a:latin typeface="Arial"/>
            </a:endParaRPr>
          </a:p>
        </p:txBody>
      </p:sp>
      <p:sp>
        <p:nvSpPr>
          <p:cNvPr id="451" name="CustomShape 4"/>
          <p:cNvSpPr/>
          <p:nvPr/>
        </p:nvSpPr>
        <p:spPr>
          <a:xfrm>
            <a:off x="335520" y="1268280"/>
            <a:ext cx="490824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ISO 14040 definition</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scope of an LCA should describe:</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functional units of the system(s)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Reference Flows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The system boundary</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LCIA methodology and types of impacts analysed</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i="1" strike="noStrike" spc="-1">
                <a:solidFill>
                  <a:srgbClr val="000000"/>
                </a:solidFill>
                <a:latin typeface="DejaVu Sans"/>
                <a:ea typeface="DejaVu Sans"/>
              </a:rPr>
              <a:t>Limitations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i="1" strike="noStrike" spc="-1">
                <a:solidFill>
                  <a:srgbClr val="000000"/>
                </a:solidFill>
                <a:latin typeface="DejaVu Sans"/>
                <a:ea typeface="DejaVu Sans"/>
              </a:rPr>
              <a:t>Data quality requirements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a:t>
            </a:r>
            <a:endParaRPr lang="en-GB" sz="1800" b="0" strike="noStrike" spc="-1">
              <a:solidFill>
                <a:srgbClr val="000000"/>
              </a:solidFill>
              <a:latin typeface="Arial"/>
            </a:endParaRPr>
          </a:p>
        </p:txBody>
      </p:sp>
      <p:sp>
        <p:nvSpPr>
          <p:cNvPr id="452" name="CustomShape 5"/>
          <p:cNvSpPr/>
          <p:nvPr/>
        </p:nvSpPr>
        <p:spPr>
          <a:xfrm>
            <a:off x="274320" y="6255360"/>
            <a:ext cx="111438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Image recreated from Determining the environmental impacts of conventional and alternatively fuelled vehicles through LCA, Ricardo Energy and Environment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453" name="CustomShape 6"/>
          <p:cNvSpPr/>
          <p:nvPr/>
        </p:nvSpPr>
        <p:spPr>
          <a:xfrm>
            <a:off x="274320" y="600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3"/>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454" name="CustomShape 67"/>
          <p:cNvSpPr/>
          <p:nvPr/>
        </p:nvSpPr>
        <p:spPr>
          <a:xfrm>
            <a:off x="6419880" y="2286720"/>
            <a:ext cx="3632760" cy="136512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gn="ctr">
              <a:lnSpc>
                <a:spcPct val="100000"/>
              </a:lnSpc>
            </a:pPr>
            <a:r>
              <a:rPr lang="en-US" sz="1800" b="0" strike="noStrike" spc="-1">
                <a:solidFill>
                  <a:srgbClr val="000000"/>
                </a:solidFill>
                <a:latin typeface="DejaVu Sans"/>
                <a:ea typeface="DejaVu Sans"/>
              </a:rPr>
              <a:t>determines which processes are included in the LCA in accordance with it’s goal</a:t>
            </a:r>
            <a:endParaRPr lang="en-GB" sz="1800" b="0" strike="noStrike" spc="-1">
              <a:solidFill>
                <a:srgbClr val="000000"/>
              </a:solidFill>
              <a:latin typeface="Arial"/>
            </a:endParaRPr>
          </a:p>
        </p:txBody>
      </p:sp>
      <p:sp>
        <p:nvSpPr>
          <p:cNvPr id="455" name="Gerader Verbinder 454"/>
          <p:cNvSpPr/>
          <p:nvPr/>
        </p:nvSpPr>
        <p:spPr>
          <a:xfrm flipH="1">
            <a:off x="3657600" y="2971800"/>
            <a:ext cx="2762280" cy="914400"/>
          </a:xfrm>
          <a:prstGeom prst="line">
            <a:avLst/>
          </a:prstGeom>
          <a:ln w="0">
            <a:solidFill>
              <a:srgbClr val="008C4F"/>
            </a:solidFill>
            <a:tailEnd type="triangle" w="med" len="med"/>
          </a:ln>
        </p:spPr>
        <p:style>
          <a:lnRef idx="0">
            <a:scrgbClr r="0" g="0" b="0"/>
          </a:lnRef>
          <a:fillRef idx="0">
            <a:scrgbClr r="0" g="0" b="0"/>
          </a:fillRef>
          <a:effectRef idx="0">
            <a:scrgbClr r="0" g="0" b="0"/>
          </a:effectRef>
          <a:fontRef idx="minor"/>
        </p:style>
        <p:txBody>
          <a:bodyPr lIns="90000" tIns="45000" rIns="90000" bIns="45000" anchor="ctr">
            <a:noAutofit/>
          </a:bodyPr>
          <a:lstStyle/>
          <a:p>
            <a:endParaRPr lang="en-US" sz="1800" b="0" strike="noStrike" spc="-1">
              <a:solidFill>
                <a:srgbClr val="000000"/>
              </a:solidFill>
              <a:latin typeface="Arial"/>
              <a:ea typeface="DejaVu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 name="CustomShape 5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Goal and Scope Definition</a:t>
            </a:r>
            <a:endParaRPr lang="en-GB" sz="2400" b="0" strike="noStrike" spc="-1">
              <a:solidFill>
                <a:srgbClr val="000000"/>
              </a:solidFill>
              <a:latin typeface="Arial"/>
            </a:endParaRPr>
          </a:p>
        </p:txBody>
      </p:sp>
      <p:sp>
        <p:nvSpPr>
          <p:cNvPr id="457" name="CustomShape 61"/>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System Boundary of 2020 EU Study</a:t>
            </a:r>
            <a:endParaRPr lang="en-GB" sz="2200" b="0" strike="noStrike" spc="-1">
              <a:solidFill>
                <a:srgbClr val="000000"/>
              </a:solidFill>
              <a:latin typeface="Arial"/>
            </a:endParaRPr>
          </a:p>
        </p:txBody>
      </p:sp>
      <p:pic>
        <p:nvPicPr>
          <p:cNvPr id="458" name="Grafik 457"/>
          <p:cNvPicPr/>
          <p:nvPr/>
        </p:nvPicPr>
        <p:blipFill>
          <a:blip r:embed="rId2"/>
          <a:stretch/>
        </p:blipFill>
        <p:spPr>
          <a:xfrm>
            <a:off x="1828800" y="1828800"/>
            <a:ext cx="7745760" cy="4073040"/>
          </a:xfrm>
          <a:prstGeom prst="rect">
            <a:avLst/>
          </a:prstGeom>
          <a:ln w="0">
            <a:noFill/>
          </a:ln>
        </p:spPr>
      </p:pic>
      <p:sp>
        <p:nvSpPr>
          <p:cNvPr id="459" name="CustomShape 63"/>
          <p:cNvSpPr/>
          <p:nvPr/>
        </p:nvSpPr>
        <p:spPr>
          <a:xfrm>
            <a:off x="274320" y="6255360"/>
            <a:ext cx="111438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Image recreated from Determining the environmental impacts of conventional and alternatively fuelled vehicles through LCA, Ricardo Energy and Environment (</a:t>
            </a:r>
            <a:r>
              <a:rPr lang="en-US" sz="900" b="0" u="sng" strike="noStrike" spc="-1">
                <a:solidFill>
                  <a:srgbClr val="0000FF"/>
                </a:solidFill>
                <a:uFillTx/>
                <a:latin typeface="Roboto"/>
                <a:ea typeface="Roboto"/>
                <a:hlinkClick r:id="rId3"/>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460" name="CustomShape 64"/>
          <p:cNvSpPr/>
          <p:nvPr/>
        </p:nvSpPr>
        <p:spPr>
          <a:xfrm>
            <a:off x="274320" y="600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4"/>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ustomShape 24"/>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Goal and Scope Definition</a:t>
            </a:r>
            <a:endParaRPr lang="en-GB" sz="2400" b="0" strike="noStrike" spc="-1">
              <a:solidFill>
                <a:srgbClr val="000000"/>
              </a:solidFill>
              <a:latin typeface="Arial"/>
            </a:endParaRPr>
          </a:p>
        </p:txBody>
      </p:sp>
      <p:sp>
        <p:nvSpPr>
          <p:cNvPr id="462" name="CustomShape 26"/>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Scope of an LCA study</a:t>
            </a:r>
            <a:endParaRPr lang="en-GB" sz="2200" b="0" strike="noStrike" spc="-1">
              <a:solidFill>
                <a:srgbClr val="000000"/>
              </a:solidFill>
              <a:latin typeface="Arial"/>
            </a:endParaRPr>
          </a:p>
        </p:txBody>
      </p:sp>
      <p:sp>
        <p:nvSpPr>
          <p:cNvPr id="463" name="CustomShape 27"/>
          <p:cNvSpPr/>
          <p:nvPr/>
        </p:nvSpPr>
        <p:spPr>
          <a:xfrm>
            <a:off x="335520" y="1268280"/>
            <a:ext cx="490824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ISO 14040 definition</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scope of an LCA should describe:</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functional units of the system(s)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Reference Flows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The system boundary</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LCIA methodology and types of impacts analysed</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i="1" strike="noStrike" spc="-1">
                <a:solidFill>
                  <a:srgbClr val="000000"/>
                </a:solidFill>
                <a:latin typeface="DejaVu Sans"/>
                <a:ea typeface="DejaVu Sans"/>
              </a:rPr>
              <a:t>Limitations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i="1" strike="noStrike" spc="-1">
                <a:solidFill>
                  <a:srgbClr val="000000"/>
                </a:solidFill>
                <a:latin typeface="DejaVu Sans"/>
                <a:ea typeface="DejaVu Sans"/>
              </a:rPr>
              <a:t>Data quality requirements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a:t>
            </a:r>
            <a:endParaRPr lang="en-GB" sz="1800" b="0" strike="noStrike" spc="-1">
              <a:solidFill>
                <a:srgbClr val="000000"/>
              </a:solidFill>
              <a:latin typeface="Arial"/>
            </a:endParaRPr>
          </a:p>
        </p:txBody>
      </p:sp>
      <p:sp>
        <p:nvSpPr>
          <p:cNvPr id="464" name="CustomShape 29"/>
          <p:cNvSpPr/>
          <p:nvPr/>
        </p:nvSpPr>
        <p:spPr>
          <a:xfrm>
            <a:off x="274320" y="600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2"/>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465" name="CustomShape 25"/>
          <p:cNvSpPr/>
          <p:nvPr/>
        </p:nvSpPr>
        <p:spPr>
          <a:xfrm>
            <a:off x="5735520" y="1268280"/>
            <a:ext cx="490824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MushR reusable mushroom pods</a:t>
            </a:r>
            <a:endParaRPr lang="en-GB" sz="1800" b="0" strike="noStrike" spc="-1">
              <a:solidFill>
                <a:srgbClr val="000000"/>
              </a:solidFill>
              <a:latin typeface="Arial"/>
            </a:endParaRPr>
          </a:p>
          <a:p>
            <a:pPr marL="432000" lvl="1" indent="-216000">
              <a:lnSpc>
                <a:spcPct val="100000"/>
              </a:lnSpc>
              <a:spcBef>
                <a:spcPts val="360"/>
              </a:spcBef>
              <a:buClr>
                <a:srgbClr val="008C4F"/>
              </a:buClr>
              <a:buSzPct val="60000"/>
              <a:buFont typeface="OpenSymbol"/>
              <a:buChar char="—"/>
            </a:pPr>
            <a:r>
              <a:rPr lang="en-GB" sz="1800" b="0" strike="noStrike" spc="-1">
                <a:solidFill>
                  <a:srgbClr val="000000"/>
                </a:solidFill>
                <a:latin typeface="DejaVu Sans"/>
                <a:ea typeface="DejaVu Sans"/>
              </a:rPr>
              <a:t>(Theoretical) Manufacturing process</a:t>
            </a:r>
            <a:endParaRPr lang="en-GB" sz="1800" b="0" strike="noStrike" spc="-1">
              <a:solidFill>
                <a:srgbClr val="000000"/>
              </a:solidFill>
              <a:latin typeface="Arial"/>
            </a:endParaRPr>
          </a:p>
          <a:p>
            <a:pPr marL="432000" lvl="1" indent="-216000">
              <a:lnSpc>
                <a:spcPct val="100000"/>
              </a:lnSpc>
              <a:spcBef>
                <a:spcPts val="360"/>
              </a:spcBef>
              <a:buClr>
                <a:srgbClr val="008C4F"/>
              </a:buClr>
              <a:buSzPct val="60000"/>
              <a:buFont typeface="OpenSymbol"/>
              <a:buChar char="—"/>
            </a:pPr>
            <a:r>
              <a:rPr lang="en-GB" sz="1800" b="0" strike="noStrike" spc="-1">
                <a:solidFill>
                  <a:srgbClr val="000000"/>
                </a:solidFill>
                <a:latin typeface="DejaVu Sans"/>
                <a:ea typeface="DejaVu Sans"/>
              </a:rPr>
              <a:t>(Theoretical) End-of-life recycling process</a:t>
            </a:r>
            <a:endParaRPr lang="en-GB" sz="1800" b="0" strike="noStrike" spc="-1">
              <a:solidFill>
                <a:srgbClr val="000000"/>
              </a:solidFill>
              <a:latin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6"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Goal and Scope Definition</a:t>
            </a:r>
            <a:endParaRPr lang="en-GB" sz="2400" b="0" strike="noStrike" spc="-1">
              <a:solidFill>
                <a:srgbClr val="000000"/>
              </a:solidFill>
              <a:latin typeface="Arial"/>
            </a:endParaRPr>
          </a:p>
        </p:txBody>
      </p:sp>
      <p:sp>
        <p:nvSpPr>
          <p:cNvPr id="467" name="CustomShape 2"/>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Quantitative definition of system boundaries – the Cut-off criteria</a:t>
            </a:r>
            <a:endParaRPr lang="en-GB" sz="2200" b="0" strike="noStrike" spc="-1">
              <a:solidFill>
                <a:srgbClr val="000000"/>
              </a:solidFill>
              <a:latin typeface="Arial"/>
            </a:endParaRPr>
          </a:p>
        </p:txBody>
      </p:sp>
      <p:sp>
        <p:nvSpPr>
          <p:cNvPr id="468" name="CustomShape 3"/>
          <p:cNvSpPr/>
          <p:nvPr/>
        </p:nvSpPr>
        <p:spPr>
          <a:xfrm>
            <a:off x="335520" y="1600200"/>
            <a:ext cx="11082240" cy="4686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In general, all processes and flows that are attributable to the analysed system are to be included in the system boundaries.</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However, not all of them are quantitatively “relevant”</a:t>
            </a:r>
            <a:r>
              <a:rPr lang="en-GB" sz="1800" b="0" i="1" strike="noStrike" spc="-1">
                <a:solidFill>
                  <a:srgbClr val="000000"/>
                </a:solidFill>
                <a:latin typeface="DejaVu Sans"/>
                <a:ea typeface="DejaVu Sans"/>
              </a:rPr>
              <a:t>.</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For less relevant ones, data of lower quality (estimates) can be used, limiting the effort for collecting high quality data.</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Irrelevant ones, can be entirely “Cut-off”</a:t>
            </a:r>
            <a:endParaRPr lang="en-GB" sz="1800" b="0" strike="noStrike" spc="-1">
              <a:solidFill>
                <a:srgbClr val="000000"/>
              </a:solidFill>
              <a:latin typeface="Arial"/>
            </a:endParaRPr>
          </a:p>
        </p:txBody>
      </p:sp>
      <p:sp>
        <p:nvSpPr>
          <p:cNvPr id="469" name="CustomShape 4"/>
          <p:cNvSpPr/>
          <p:nvPr/>
        </p:nvSpPr>
        <p:spPr>
          <a:xfrm>
            <a:off x="274320" y="636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ILCD Handbook – General guide for Life Cycle Assessment – Detailed Guidance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Goal and Scope Definition</a:t>
            </a:r>
            <a:endParaRPr lang="en-GB" sz="2400" b="0" strike="noStrike" spc="-1">
              <a:solidFill>
                <a:srgbClr val="000000"/>
              </a:solidFill>
              <a:latin typeface="Arial"/>
            </a:endParaRPr>
          </a:p>
        </p:txBody>
      </p:sp>
      <p:sp>
        <p:nvSpPr>
          <p:cNvPr id="471" name="CustomShape 2"/>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Quantitative definition of system boundaries – the Cut-off criteria</a:t>
            </a:r>
            <a:endParaRPr lang="en-GB" sz="2200" b="0" strike="noStrike" spc="-1">
              <a:solidFill>
                <a:srgbClr val="000000"/>
              </a:solidFill>
              <a:latin typeface="Arial"/>
            </a:endParaRPr>
          </a:p>
        </p:txBody>
      </p:sp>
      <p:sp>
        <p:nvSpPr>
          <p:cNvPr id="472" name="CustomShape 3"/>
          <p:cNvSpPr/>
          <p:nvPr/>
        </p:nvSpPr>
        <p:spPr>
          <a:xfrm>
            <a:off x="335520" y="1600200"/>
            <a:ext cx="11082240" cy="4686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“Cut-off” refers to the omission of not relevant life cycle stages, activity types (e.g. investment goods, storage, …), specific processes and products and </a:t>
            </a:r>
            <a:r>
              <a:rPr lang="en-GB" sz="1800" b="0" i="1" strike="noStrike" spc="-1">
                <a:solidFill>
                  <a:srgbClr val="000000"/>
                </a:solidFill>
                <a:latin typeface="DejaVu Sans"/>
                <a:ea typeface="DejaVu Sans"/>
              </a:rPr>
              <a:t>elementary flows</a:t>
            </a:r>
            <a:r>
              <a:rPr lang="en-GB" sz="1800" b="0" strike="noStrike" spc="-1">
                <a:solidFill>
                  <a:srgbClr val="000000"/>
                </a:solidFill>
                <a:latin typeface="DejaVu Sans"/>
                <a:ea typeface="DejaVu Sans"/>
              </a:rPr>
              <a:t> from the system model.</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Cut-offs are quantified in relation to the percentage of environmental impacts that is approximated to be excluded via the cut-off.</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e.g., "95 %" relates to cutting off about 5 % of the total environmental impact (or of a selected impact category)</a:t>
            </a:r>
            <a:endParaRPr lang="en-GB" sz="1800" b="0" strike="noStrike" spc="-1">
              <a:solidFill>
                <a:srgbClr val="000000"/>
              </a:solidFill>
              <a:latin typeface="Arial"/>
            </a:endParaRPr>
          </a:p>
        </p:txBody>
      </p:sp>
      <p:sp>
        <p:nvSpPr>
          <p:cNvPr id="473" name="CustomShape 4"/>
          <p:cNvSpPr/>
          <p:nvPr/>
        </p:nvSpPr>
        <p:spPr>
          <a:xfrm>
            <a:off x="274320" y="636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ILCD Handbook – General guide for Life Cycle Assessment – Detailed Guidance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474" name="CustomShape 78"/>
          <p:cNvSpPr/>
          <p:nvPr/>
        </p:nvSpPr>
        <p:spPr>
          <a:xfrm>
            <a:off x="10228680" y="753840"/>
            <a:ext cx="510840" cy="49068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5"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Goal and Scope Definition</a:t>
            </a:r>
            <a:endParaRPr lang="en-GB" sz="2400" b="0" strike="noStrike" spc="-1">
              <a:solidFill>
                <a:srgbClr val="000000"/>
              </a:solidFill>
              <a:latin typeface="Arial"/>
            </a:endParaRPr>
          </a:p>
        </p:txBody>
      </p:sp>
      <p:sp>
        <p:nvSpPr>
          <p:cNvPr id="476" name="CustomShape 2"/>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Quantitative definition of system boundaries – the Cut-off criteria</a:t>
            </a:r>
            <a:endParaRPr lang="en-GB" sz="2200" b="0" strike="noStrike" spc="-1">
              <a:solidFill>
                <a:srgbClr val="000000"/>
              </a:solidFill>
              <a:latin typeface="Arial"/>
            </a:endParaRPr>
          </a:p>
        </p:txBody>
      </p:sp>
      <p:sp>
        <p:nvSpPr>
          <p:cNvPr id="477" name="CustomShape 3"/>
          <p:cNvSpPr/>
          <p:nvPr/>
        </p:nvSpPr>
        <p:spPr>
          <a:xfrm>
            <a:off x="335520" y="1600200"/>
            <a:ext cx="11082240" cy="4686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“Cut-off” refers to the omission of not relevant life cycle stages, activity types (e.g. investment goods, storage, …), specific processes and products and </a:t>
            </a:r>
            <a:r>
              <a:rPr lang="en-GB" sz="1800" b="0" i="1" strike="noStrike" spc="-1">
                <a:solidFill>
                  <a:srgbClr val="000000"/>
                </a:solidFill>
                <a:latin typeface="DejaVu Sans"/>
                <a:ea typeface="DejaVu Sans"/>
              </a:rPr>
              <a:t>elementary flows</a:t>
            </a:r>
            <a:r>
              <a:rPr lang="en-GB" sz="1800" b="0" strike="noStrike" spc="-1">
                <a:solidFill>
                  <a:srgbClr val="000000"/>
                </a:solidFill>
                <a:latin typeface="DejaVu Sans"/>
                <a:ea typeface="DejaVu Sans"/>
              </a:rPr>
              <a:t> from the system model.</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Cut-offs are quantified in relation to the percentage of environmental impacts that is approximated to be excluded via the cut-off.</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e.g., "95 %" relates to cutting off about 5 % of the total environmental impact (or of a selected impact category)</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BUT, </a:t>
            </a:r>
            <a:r>
              <a:rPr lang="en-GB" sz="1800" b="0" strike="noStrike" spc="-1">
                <a:solidFill>
                  <a:srgbClr val="000000"/>
                </a:solidFill>
                <a:latin typeface="DejaVu Sans"/>
                <a:ea typeface="DejaVu Sans"/>
              </a:rPr>
              <a:t>this would require an approximation of 100% of the impact, because if we already knew what 100% impact is, we wouldn’t be doing the study anyway.</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IMPORTANT: </a:t>
            </a:r>
            <a:r>
              <a:rPr lang="en-GB" sz="1800" b="0" strike="noStrike" spc="-1">
                <a:solidFill>
                  <a:srgbClr val="000000"/>
                </a:solidFill>
                <a:latin typeface="DejaVu Sans"/>
                <a:ea typeface="DejaVu Sans"/>
              </a:rPr>
              <a:t>Cut-off should not be so big, or you can risk having incomplete data (meaning lower environmental impacts) and also overall uncertainity.</a:t>
            </a:r>
            <a:endParaRPr lang="en-GB" sz="1800" b="0" strike="noStrike" spc="-1">
              <a:solidFill>
                <a:srgbClr val="000000"/>
              </a:solidFill>
              <a:latin typeface="Arial"/>
            </a:endParaRPr>
          </a:p>
        </p:txBody>
      </p:sp>
      <p:sp>
        <p:nvSpPr>
          <p:cNvPr id="478" name="CustomShape 4"/>
          <p:cNvSpPr/>
          <p:nvPr/>
        </p:nvSpPr>
        <p:spPr>
          <a:xfrm>
            <a:off x="274320" y="636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ILCD Handbook – General guide for Life Cycle Assessment – Detailed Guidance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479" name="CustomShape 79"/>
          <p:cNvSpPr/>
          <p:nvPr/>
        </p:nvSpPr>
        <p:spPr>
          <a:xfrm>
            <a:off x="10228680" y="753840"/>
            <a:ext cx="510840" cy="49068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CustomShape 160"/>
          <p:cNvSpPr/>
          <p:nvPr/>
        </p:nvSpPr>
        <p:spPr>
          <a:xfrm>
            <a:off x="335520" y="764640"/>
            <a:ext cx="10732320" cy="4831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GB" sz="2400" b="1" strike="noStrike" spc="-1">
                <a:solidFill>
                  <a:srgbClr val="000000"/>
                </a:solidFill>
                <a:latin typeface="DejaVu Sans"/>
                <a:ea typeface="DejaVu Sans"/>
              </a:rPr>
              <a:t>LCA – Motivation</a:t>
            </a:r>
            <a:endParaRPr lang="en-GB" sz="2400" b="0" strike="noStrike" spc="-1">
              <a:solidFill>
                <a:srgbClr val="000000"/>
              </a:solidFill>
              <a:latin typeface="Arial"/>
            </a:endParaRPr>
          </a:p>
        </p:txBody>
      </p:sp>
      <p:sp>
        <p:nvSpPr>
          <p:cNvPr id="275" name="CustomShape 161"/>
          <p:cNvSpPr/>
          <p:nvPr/>
        </p:nvSpPr>
        <p:spPr>
          <a:xfrm>
            <a:off x="335520" y="1268640"/>
            <a:ext cx="10732320" cy="5019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000000"/>
              </a:solidFill>
              <a:latin typeface="Arial"/>
              <a:ea typeface="DejaVu Sans"/>
            </a:endParaRPr>
          </a:p>
        </p:txBody>
      </p:sp>
      <p:pic>
        <p:nvPicPr>
          <p:cNvPr id="276" name="Grafik 4_ 1"/>
          <p:cNvPicPr/>
          <p:nvPr/>
        </p:nvPicPr>
        <p:blipFill>
          <a:blip r:embed="rId2"/>
          <a:stretch/>
        </p:blipFill>
        <p:spPr>
          <a:xfrm>
            <a:off x="842760" y="1608120"/>
            <a:ext cx="4228560" cy="3620520"/>
          </a:xfrm>
          <a:prstGeom prst="rect">
            <a:avLst/>
          </a:prstGeom>
          <a:ln w="0">
            <a:noFill/>
          </a:ln>
        </p:spPr>
      </p:pic>
      <p:sp>
        <p:nvSpPr>
          <p:cNvPr id="277" name="CustomShape 162"/>
          <p:cNvSpPr/>
          <p:nvPr/>
        </p:nvSpPr>
        <p:spPr>
          <a:xfrm>
            <a:off x="274320" y="6492240"/>
            <a:ext cx="105152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Benjamin Leiding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 </a:t>
            </a:r>
            <a:endParaRPr lang="en-GB" sz="900" b="0" strike="noStrike" spc="-1">
              <a:solidFill>
                <a:srgbClr val="000000"/>
              </a:solidFill>
              <a:latin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Goal and Scope Definition</a:t>
            </a:r>
            <a:endParaRPr lang="en-GB" sz="2400" b="0" strike="noStrike" spc="-1">
              <a:solidFill>
                <a:srgbClr val="000000"/>
              </a:solidFill>
              <a:latin typeface="Arial"/>
            </a:endParaRPr>
          </a:p>
        </p:txBody>
      </p:sp>
      <p:sp>
        <p:nvSpPr>
          <p:cNvPr id="481" name="CustomShape 2"/>
          <p:cNvSpPr/>
          <p:nvPr/>
        </p:nvSpPr>
        <p:spPr>
          <a:xfrm>
            <a:off x="5735520" y="548280"/>
            <a:ext cx="490824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2020 EU Study </a:t>
            </a:r>
            <a:endParaRPr lang="en-GB" sz="1800" b="0" strike="noStrike" spc="-1">
              <a:solidFill>
                <a:srgbClr val="000000"/>
              </a:solidFill>
              <a:latin typeface="Arial"/>
            </a:endParaRPr>
          </a:p>
        </p:txBody>
      </p:sp>
      <p:sp>
        <p:nvSpPr>
          <p:cNvPr id="482" name="CustomShape 3"/>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Scope of an LCA study</a:t>
            </a:r>
            <a:endParaRPr lang="en-GB" sz="2200" b="0" strike="noStrike" spc="-1">
              <a:solidFill>
                <a:srgbClr val="000000"/>
              </a:solidFill>
              <a:latin typeface="Arial"/>
            </a:endParaRPr>
          </a:p>
        </p:txBody>
      </p:sp>
      <p:sp>
        <p:nvSpPr>
          <p:cNvPr id="483" name="CustomShape 4"/>
          <p:cNvSpPr/>
          <p:nvPr/>
        </p:nvSpPr>
        <p:spPr>
          <a:xfrm>
            <a:off x="335520" y="1268280"/>
            <a:ext cx="490824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ISO 14040 definition</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scope of an LCA should describe:</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functional units of the system(s)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Reference flows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system boundary</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LCIA methodology and types of impacts analysed</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i="1" strike="noStrike" spc="-1">
                <a:solidFill>
                  <a:srgbClr val="000000"/>
                </a:solidFill>
                <a:latin typeface="DejaVu Sans"/>
                <a:ea typeface="DejaVu Sans"/>
              </a:rPr>
              <a:t>Limitations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i="1" strike="noStrike" spc="-1">
                <a:solidFill>
                  <a:srgbClr val="000000"/>
                </a:solidFill>
                <a:latin typeface="DejaVu Sans"/>
                <a:ea typeface="DejaVu Sans"/>
              </a:rPr>
              <a:t>Data quality requirements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a:t>
            </a:r>
            <a:endParaRPr lang="en-GB" sz="1800" b="0" strike="noStrike" spc="-1">
              <a:solidFill>
                <a:srgbClr val="000000"/>
              </a:solidFill>
              <a:latin typeface="Arial"/>
            </a:endParaRPr>
          </a:p>
        </p:txBody>
      </p:sp>
      <p:graphicFrame>
        <p:nvGraphicFramePr>
          <p:cNvPr id="484" name="Table 5"/>
          <p:cNvGraphicFramePr/>
          <p:nvPr/>
        </p:nvGraphicFramePr>
        <p:xfrm>
          <a:off x="5735520" y="1596960"/>
          <a:ext cx="5465520" cy="4251960"/>
        </p:xfrm>
        <a:graphic>
          <a:graphicData uri="http://schemas.openxmlformats.org/drawingml/2006/table">
            <a:tbl>
              <a:tblPr/>
              <a:tblGrid>
                <a:gridCol w="2217600">
                  <a:extLst>
                    <a:ext uri="{9D8B030D-6E8A-4147-A177-3AD203B41FA5}">
                      <a16:colId xmlns:a16="http://schemas.microsoft.com/office/drawing/2014/main" val="20000"/>
                    </a:ext>
                  </a:extLst>
                </a:gridCol>
                <a:gridCol w="3247920">
                  <a:extLst>
                    <a:ext uri="{9D8B030D-6E8A-4147-A177-3AD203B41FA5}">
                      <a16:colId xmlns:a16="http://schemas.microsoft.com/office/drawing/2014/main" val="20001"/>
                    </a:ext>
                  </a:extLst>
                </a:gridCol>
              </a:tblGrid>
              <a:tr h="226080">
                <a:tc>
                  <a:txBody>
                    <a:bodyPr/>
                    <a:lstStyle/>
                    <a:p>
                      <a:pPr>
                        <a:lnSpc>
                          <a:spcPct val="100000"/>
                        </a:lnSpc>
                      </a:pPr>
                      <a:r>
                        <a:rPr lang="en-US" sz="900" b="1" strike="noStrike" spc="-1">
                          <a:solidFill>
                            <a:srgbClr val="000000"/>
                          </a:solidFill>
                          <a:latin typeface="DejaVu Sans"/>
                        </a:rPr>
                        <a:t>Impact Category</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a:lstStyle/>
                    <a:p>
                      <a:pPr>
                        <a:lnSpc>
                          <a:spcPct val="100000"/>
                        </a:lnSpc>
                      </a:pPr>
                      <a:r>
                        <a:rPr lang="en-US" sz="900" b="1" strike="noStrike" spc="-1">
                          <a:solidFill>
                            <a:srgbClr val="000000"/>
                          </a:solidFill>
                          <a:latin typeface="DejaVu Sans"/>
                        </a:rPr>
                        <a:t>Indicator and unit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extLst>
                  <a:ext uri="{0D108BD9-81ED-4DB2-BD59-A6C34878D82A}">
                    <a16:rowId xmlns:a16="http://schemas.microsoft.com/office/drawing/2014/main" val="10000"/>
                  </a:ext>
                </a:extLst>
              </a:tr>
              <a:tr h="360360">
                <a:tc>
                  <a:txBody>
                    <a:bodyPr/>
                    <a:lstStyle/>
                    <a:p>
                      <a:pPr>
                        <a:lnSpc>
                          <a:spcPct val="100000"/>
                        </a:lnSpc>
                      </a:pPr>
                      <a:r>
                        <a:rPr lang="en-US" sz="900" b="0" strike="noStrike" spc="-1">
                          <a:solidFill>
                            <a:srgbClr val="000000"/>
                          </a:solidFill>
                          <a:latin typeface="DejaVu Sans"/>
                        </a:rPr>
                        <a:t>Climate change</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Greenhouse gas emissions GWP100 in CO</a:t>
                      </a:r>
                      <a:r>
                        <a:rPr lang="en-US" sz="900" b="0" strike="noStrike" spc="-1" baseline="-8000">
                          <a:solidFill>
                            <a:srgbClr val="000000"/>
                          </a:solidFill>
                          <a:latin typeface="DejaVu Sans"/>
                        </a:rPr>
                        <a:t>2 </a:t>
                      </a:r>
                      <a:r>
                        <a:rPr lang="en-US" sz="900" b="0" strike="noStrike" spc="-1">
                          <a:solidFill>
                            <a:srgbClr val="000000"/>
                          </a:solidFill>
                          <a:latin typeface="DejaVu Sans"/>
                        </a:rPr>
                        <a:t>eq (including carbon feedbacks)</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1"/>
                  </a:ext>
                </a:extLst>
              </a:tr>
              <a:tr h="360360">
                <a:tc>
                  <a:txBody>
                    <a:bodyPr/>
                    <a:lstStyle/>
                    <a:p>
                      <a:pPr>
                        <a:lnSpc>
                          <a:spcPct val="100000"/>
                        </a:lnSpc>
                      </a:pPr>
                      <a:r>
                        <a:rPr lang="en-US" sz="900" b="0" strike="noStrike" spc="-1">
                          <a:solidFill>
                            <a:srgbClr val="000000"/>
                          </a:solidFill>
                          <a:latin typeface="DejaVu Sans"/>
                        </a:rPr>
                        <a:t>Energy consumption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Cumulative energy demand in MJ: non-renewable (fossil and nuclear) and renewable</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2"/>
                  </a:ext>
                </a:extLst>
              </a:tr>
              <a:tr h="226080">
                <a:tc>
                  <a:txBody>
                    <a:bodyPr/>
                    <a:lstStyle/>
                    <a:p>
                      <a:pPr>
                        <a:lnSpc>
                          <a:spcPct val="100000"/>
                        </a:lnSpc>
                      </a:pPr>
                      <a:r>
                        <a:rPr lang="en-US" sz="900" b="0" strike="noStrike" spc="-1">
                          <a:solidFill>
                            <a:srgbClr val="000000"/>
                          </a:solidFill>
                          <a:latin typeface="DejaVu Sans"/>
                        </a:rPr>
                        <a:t>Acidification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Acidification potential in SO</a:t>
                      </a:r>
                      <a:r>
                        <a:rPr lang="en-US" sz="900" b="0" strike="noStrike" spc="-1" baseline="-8000">
                          <a:solidFill>
                            <a:srgbClr val="000000"/>
                          </a:solidFill>
                          <a:latin typeface="DejaVu Sans"/>
                        </a:rPr>
                        <a:t>2 </a:t>
                      </a:r>
                      <a:r>
                        <a:rPr lang="en-US" sz="900" b="0" strike="noStrike" spc="-1">
                          <a:solidFill>
                            <a:srgbClr val="000000"/>
                          </a:solidFill>
                          <a:latin typeface="DejaVu Sans"/>
                        </a:rPr>
                        <a:t>eq</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3"/>
                  </a:ext>
                </a:extLst>
              </a:tr>
              <a:tr h="226080">
                <a:tc>
                  <a:txBody>
                    <a:bodyPr/>
                    <a:lstStyle/>
                    <a:p>
                      <a:pPr>
                        <a:lnSpc>
                          <a:spcPct val="100000"/>
                        </a:lnSpc>
                      </a:pPr>
                      <a:r>
                        <a:rPr lang="en-US" sz="900" b="0" strike="noStrike" spc="-1">
                          <a:solidFill>
                            <a:srgbClr val="000000"/>
                          </a:solidFill>
                          <a:latin typeface="DejaVu Sans"/>
                        </a:rPr>
                        <a:t>Eutrophication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Eutrophication potential in PO</a:t>
                      </a:r>
                      <a:r>
                        <a:rPr lang="en-US" sz="900" b="0" strike="noStrike" spc="-1" baseline="-8000">
                          <a:solidFill>
                            <a:srgbClr val="000000"/>
                          </a:solidFill>
                          <a:latin typeface="DejaVu Sans"/>
                        </a:rPr>
                        <a:t>4</a:t>
                      </a:r>
                      <a:r>
                        <a:rPr lang="en-US" sz="900" b="0" strike="noStrike" spc="-1" baseline="33000">
                          <a:solidFill>
                            <a:srgbClr val="000000"/>
                          </a:solidFill>
                          <a:latin typeface="DejaVu Sans"/>
                        </a:rPr>
                        <a:t>3-</a:t>
                      </a:r>
                      <a:r>
                        <a:rPr lang="en-US" sz="900" b="0" strike="noStrike" spc="-1">
                          <a:solidFill>
                            <a:srgbClr val="000000"/>
                          </a:solidFill>
                          <a:latin typeface="DejaVu Sans"/>
                        </a:rPr>
                        <a:t> eq</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4"/>
                  </a:ext>
                </a:extLst>
              </a:tr>
              <a:tr h="360360">
                <a:tc>
                  <a:txBody>
                    <a:bodyPr/>
                    <a:lstStyle/>
                    <a:p>
                      <a:pPr>
                        <a:lnSpc>
                          <a:spcPct val="100000"/>
                        </a:lnSpc>
                      </a:pPr>
                      <a:r>
                        <a:rPr lang="en-US" sz="900" b="0" strike="noStrike" spc="-1">
                          <a:solidFill>
                            <a:srgbClr val="000000"/>
                          </a:solidFill>
                          <a:latin typeface="DejaVu Sans"/>
                        </a:rPr>
                        <a:t>Photochemical ozone formation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Photochemical Ozone Creation Potential POCP in NMVOC eq</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5"/>
                  </a:ext>
                </a:extLst>
              </a:tr>
              <a:tr h="226080">
                <a:tc>
                  <a:txBody>
                    <a:bodyPr/>
                    <a:lstStyle/>
                    <a:p>
                      <a:pPr>
                        <a:lnSpc>
                          <a:spcPct val="100000"/>
                        </a:lnSpc>
                      </a:pPr>
                      <a:r>
                        <a:rPr lang="en-US" sz="900" b="0" strike="noStrike" spc="-1">
                          <a:solidFill>
                            <a:srgbClr val="000000"/>
                          </a:solidFill>
                          <a:latin typeface="DejaVu Sans"/>
                        </a:rPr>
                        <a:t>Ozone depletion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ODP in R11 eq</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6"/>
                  </a:ext>
                </a:extLst>
              </a:tr>
              <a:tr h="226080">
                <a:tc>
                  <a:txBody>
                    <a:bodyPr/>
                    <a:lstStyle/>
                    <a:p>
                      <a:pPr>
                        <a:lnSpc>
                          <a:spcPct val="100000"/>
                        </a:lnSpc>
                      </a:pPr>
                      <a:r>
                        <a:rPr lang="en-US" sz="900" b="0" strike="noStrike" spc="-1">
                          <a:solidFill>
                            <a:srgbClr val="000000"/>
                          </a:solidFill>
                          <a:latin typeface="DejaVu Sans"/>
                        </a:rPr>
                        <a:t>Ionising radiation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Ionising radiation potentials in U235 eq</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7"/>
                  </a:ext>
                </a:extLst>
              </a:tr>
              <a:tr h="226080">
                <a:tc>
                  <a:txBody>
                    <a:bodyPr/>
                    <a:lstStyle/>
                    <a:p>
                      <a:pPr>
                        <a:lnSpc>
                          <a:spcPct val="100000"/>
                        </a:lnSpc>
                      </a:pPr>
                      <a:r>
                        <a:rPr lang="en-US" sz="900" b="0" strike="noStrike" spc="-1">
                          <a:solidFill>
                            <a:srgbClr val="000000"/>
                          </a:solidFill>
                          <a:latin typeface="DejaVu Sans"/>
                        </a:rPr>
                        <a:t>Particulate matter</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Particulate matter formation in PM2.5 eq</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8"/>
                  </a:ext>
                </a:extLst>
              </a:tr>
              <a:tr h="360360">
                <a:tc>
                  <a:txBody>
                    <a:bodyPr/>
                    <a:lstStyle/>
                    <a:p>
                      <a:pPr>
                        <a:lnSpc>
                          <a:spcPct val="100000"/>
                        </a:lnSpc>
                      </a:pPr>
                      <a:r>
                        <a:rPr lang="en-US" sz="900" b="0" strike="noStrike" spc="-1">
                          <a:solidFill>
                            <a:srgbClr val="000000"/>
                          </a:solidFill>
                          <a:latin typeface="DejaVu Sans"/>
                        </a:rPr>
                        <a:t>Human toxicity, cancer and non-cancer</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Comparative Toxic Unit for Human Health in CTUh</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9"/>
                  </a:ext>
                </a:extLst>
              </a:tr>
              <a:tr h="226080">
                <a:tc>
                  <a:txBody>
                    <a:bodyPr/>
                    <a:lstStyle/>
                    <a:p>
                      <a:pPr>
                        <a:lnSpc>
                          <a:spcPct val="100000"/>
                        </a:lnSpc>
                      </a:pPr>
                      <a:r>
                        <a:rPr lang="en-US" sz="900" b="0" strike="noStrike" spc="-1">
                          <a:solidFill>
                            <a:srgbClr val="000000"/>
                          </a:solidFill>
                          <a:latin typeface="DejaVu Sans"/>
                        </a:rPr>
                        <a:t>Ecotoxicity, freshwater</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Comparative Toxic Unit for ecosystems in CTUe</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10"/>
                  </a:ext>
                </a:extLst>
              </a:tr>
              <a:tr h="360360">
                <a:tc>
                  <a:txBody>
                    <a:bodyPr/>
                    <a:lstStyle/>
                    <a:p>
                      <a:pPr>
                        <a:lnSpc>
                          <a:spcPct val="100000"/>
                        </a:lnSpc>
                      </a:pPr>
                      <a:r>
                        <a:rPr lang="en-US" sz="900" b="0" strike="noStrike" spc="-1">
                          <a:solidFill>
                            <a:srgbClr val="000000"/>
                          </a:solidFill>
                          <a:latin typeface="DejaVu Sans"/>
                        </a:rPr>
                        <a:t>Resource depletion – minerals and metals</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ADP ultimate reserves in Sb eq</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11"/>
                  </a:ext>
                </a:extLst>
              </a:tr>
              <a:tr h="360360">
                <a:tc>
                  <a:txBody>
                    <a:bodyPr/>
                    <a:lstStyle/>
                    <a:p>
                      <a:pPr>
                        <a:lnSpc>
                          <a:spcPct val="100000"/>
                        </a:lnSpc>
                      </a:pPr>
                      <a:r>
                        <a:rPr lang="en-US" sz="900" b="0" strike="noStrike" spc="-1">
                          <a:solidFill>
                            <a:srgbClr val="000000"/>
                          </a:solidFill>
                          <a:latin typeface="DejaVu Sans"/>
                        </a:rPr>
                        <a:t>Resource depletion – fossil energy carriers</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ADP fossil in MJ</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12"/>
                  </a:ext>
                </a:extLst>
              </a:tr>
              <a:tr h="226080">
                <a:tc>
                  <a:txBody>
                    <a:bodyPr/>
                    <a:lstStyle/>
                    <a:p>
                      <a:pPr>
                        <a:lnSpc>
                          <a:spcPct val="100000"/>
                        </a:lnSpc>
                      </a:pPr>
                      <a:r>
                        <a:rPr lang="en-US" sz="900" b="0" strike="noStrike" spc="-1">
                          <a:solidFill>
                            <a:srgbClr val="000000"/>
                          </a:solidFill>
                          <a:latin typeface="DejaVu Sans"/>
                        </a:rPr>
                        <a:t>Land use</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Land occupation in m² * a</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13"/>
                  </a:ext>
                </a:extLst>
              </a:tr>
              <a:tr h="226080">
                <a:tc>
                  <a:txBody>
                    <a:bodyPr/>
                    <a:lstStyle/>
                    <a:p>
                      <a:pPr>
                        <a:lnSpc>
                          <a:spcPct val="100000"/>
                        </a:lnSpc>
                      </a:pPr>
                      <a:r>
                        <a:rPr lang="en-US" sz="900" b="0" strike="noStrike" spc="-1">
                          <a:solidFill>
                            <a:srgbClr val="000000"/>
                          </a:solidFill>
                          <a:latin typeface="DejaVu Sans"/>
                        </a:rPr>
                        <a:t>Water scarcity</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Scarcity-adjusted water use in m³</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14"/>
                  </a:ext>
                </a:extLst>
              </a:tr>
            </a:tbl>
          </a:graphicData>
        </a:graphic>
      </p:graphicFrame>
      <p:sp>
        <p:nvSpPr>
          <p:cNvPr id="485" name="CustomShape 6"/>
          <p:cNvSpPr/>
          <p:nvPr/>
        </p:nvSpPr>
        <p:spPr>
          <a:xfrm>
            <a:off x="274320" y="6255360"/>
            <a:ext cx="111438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Table recreated from Determining the environmental impacts of conventional and alternatively fuelled vehicles through LCA, Ricardo Energy and Environment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486" name="CustomShape 7"/>
          <p:cNvSpPr/>
          <p:nvPr/>
        </p:nvSpPr>
        <p:spPr>
          <a:xfrm>
            <a:off x="274320" y="600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3"/>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7" name="CustomShape 72"/>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Goal and Scope Definition</a:t>
            </a:r>
            <a:endParaRPr lang="en-GB" sz="2400" b="0" strike="noStrike" spc="-1">
              <a:solidFill>
                <a:srgbClr val="000000"/>
              </a:solidFill>
              <a:latin typeface="Arial"/>
            </a:endParaRPr>
          </a:p>
        </p:txBody>
      </p:sp>
      <p:sp>
        <p:nvSpPr>
          <p:cNvPr id="488" name="CustomShape 73"/>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Scope of an LCA study</a:t>
            </a:r>
            <a:endParaRPr lang="en-GB" sz="2200" b="0" strike="noStrike" spc="-1">
              <a:solidFill>
                <a:srgbClr val="000000"/>
              </a:solidFill>
              <a:latin typeface="Arial"/>
            </a:endParaRPr>
          </a:p>
        </p:txBody>
      </p:sp>
      <p:sp>
        <p:nvSpPr>
          <p:cNvPr id="489" name="CustomShape 74"/>
          <p:cNvSpPr/>
          <p:nvPr/>
        </p:nvSpPr>
        <p:spPr>
          <a:xfrm>
            <a:off x="335520" y="1268280"/>
            <a:ext cx="490824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ISO 14040 definition</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scope of an LCA should describe:</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functional units of the system(s)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Reference flows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system boundary</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LCIA methodology and types of impacts analysed</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1" i="1" strike="noStrike" spc="-1">
                <a:solidFill>
                  <a:srgbClr val="000000"/>
                </a:solidFill>
                <a:latin typeface="DejaVu Sans"/>
                <a:ea typeface="DejaVu Sans"/>
              </a:rPr>
              <a:t>Limitations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1" i="1" strike="noStrike" spc="-1">
                <a:solidFill>
                  <a:srgbClr val="000000"/>
                </a:solidFill>
                <a:latin typeface="DejaVu Sans"/>
                <a:ea typeface="DejaVu Sans"/>
              </a:rPr>
              <a:t>Data quality requirements</a:t>
            </a:r>
            <a:endParaRPr lang="en-GB" sz="1800" b="0" strike="noStrike" spc="-1">
              <a:solidFill>
                <a:srgbClr val="000000"/>
              </a:solidFill>
              <a:latin typeface="Arial"/>
            </a:endParaRPr>
          </a:p>
          <a:p>
            <a:pPr marL="432000" lvl="1" indent="-21456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a:t>
            </a:r>
            <a:endParaRPr lang="en-GB" sz="1800" b="0" strike="noStrike" spc="-1">
              <a:solidFill>
                <a:srgbClr val="000000"/>
              </a:solidFill>
              <a:latin typeface="Arial"/>
            </a:endParaRPr>
          </a:p>
        </p:txBody>
      </p:sp>
      <p:sp>
        <p:nvSpPr>
          <p:cNvPr id="490" name="CustomShape 75"/>
          <p:cNvSpPr/>
          <p:nvPr/>
        </p:nvSpPr>
        <p:spPr>
          <a:xfrm>
            <a:off x="274320" y="600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2"/>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491" name="CustomShape 76"/>
          <p:cNvSpPr/>
          <p:nvPr/>
        </p:nvSpPr>
        <p:spPr>
          <a:xfrm>
            <a:off x="5735520" y="1268280"/>
            <a:ext cx="490824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1" strike="noStrike" spc="-1">
                <a:solidFill>
                  <a:srgbClr val="000000"/>
                </a:solidFill>
                <a:latin typeface="DejaVu Sans"/>
                <a:ea typeface="DejaVu Sans"/>
              </a:rPr>
              <a:t>MushR reusable mushroom pods</a:t>
            </a:r>
            <a:endParaRPr lang="en-GB" sz="1800" b="0" strike="noStrike" spc="-1">
              <a:solidFill>
                <a:srgbClr val="000000"/>
              </a:solidFill>
              <a:latin typeface="Arial"/>
            </a:endParaRPr>
          </a:p>
          <a:p>
            <a:pPr marL="432000" lvl="1" indent="-216000">
              <a:lnSpc>
                <a:spcPct val="100000"/>
              </a:lnSpc>
              <a:spcBef>
                <a:spcPts val="360"/>
              </a:spcBef>
              <a:buClr>
                <a:srgbClr val="008C4F"/>
              </a:buClr>
              <a:buSzPct val="60000"/>
              <a:buFont typeface="OpenSymbol"/>
              <a:buChar char="—"/>
            </a:pPr>
            <a:r>
              <a:rPr lang="en-GB" sz="1800" b="0" strike="noStrike" spc="-1">
                <a:solidFill>
                  <a:srgbClr val="000000"/>
                </a:solidFill>
                <a:latin typeface="DejaVu Sans"/>
                <a:ea typeface="DejaVu Sans"/>
              </a:rPr>
              <a:t>Limitations</a:t>
            </a:r>
            <a:endParaRPr lang="en-GB" sz="1800" b="0" strike="noStrike" spc="-1">
              <a:solidFill>
                <a:srgbClr val="000000"/>
              </a:solidFill>
              <a:latin typeface="Arial"/>
            </a:endParaRPr>
          </a:p>
          <a:p>
            <a:pPr marL="648000" lvl="2" indent="-2160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No data calculations on the performance of the substrate container</a:t>
            </a:r>
            <a:endParaRPr lang="en-GB" sz="1800" b="0" strike="noStrike" spc="-1">
              <a:solidFill>
                <a:srgbClr val="000000"/>
              </a:solidFill>
              <a:latin typeface="Arial"/>
            </a:endParaRPr>
          </a:p>
          <a:p>
            <a:pPr marL="864000" lvl="3" indent="-216000">
              <a:lnSpc>
                <a:spcPct val="100000"/>
              </a:lnSpc>
              <a:spcBef>
                <a:spcPts val="360"/>
              </a:spcBef>
              <a:buClr>
                <a:srgbClr val="000000"/>
              </a:buClr>
              <a:buSzPct val="45000"/>
              <a:buFont typeface="Wingdings" charset="2"/>
              <a:buChar char=""/>
            </a:pPr>
            <a:r>
              <a:rPr lang="en-GB" sz="1800" b="0" strike="noStrike" spc="-1">
                <a:solidFill>
                  <a:srgbClr val="000000"/>
                </a:solidFill>
                <a:latin typeface="DejaVu Sans"/>
                <a:ea typeface="DejaVu Sans"/>
              </a:rPr>
              <a:t>Amount of mushrooms harvested?</a:t>
            </a:r>
            <a:endParaRPr lang="en-GB" sz="1800" b="0" strike="noStrike" spc="-1">
              <a:solidFill>
                <a:srgbClr val="000000"/>
              </a:solidFill>
              <a:latin typeface="Arial"/>
            </a:endParaRPr>
          </a:p>
          <a:p>
            <a:pPr marL="864000" lvl="3" indent="-216000">
              <a:lnSpc>
                <a:spcPct val="100000"/>
              </a:lnSpc>
              <a:spcBef>
                <a:spcPts val="360"/>
              </a:spcBef>
              <a:buClr>
                <a:srgbClr val="000000"/>
              </a:buClr>
              <a:buSzPct val="45000"/>
              <a:buFont typeface="Wingdings" charset="2"/>
              <a:buChar char=""/>
            </a:pPr>
            <a:r>
              <a:rPr lang="en-GB" sz="1800" b="0" strike="noStrike" spc="-1">
                <a:solidFill>
                  <a:srgbClr val="000000"/>
                </a:solidFill>
                <a:latin typeface="DejaVu Sans"/>
                <a:ea typeface="DejaVu Sans"/>
              </a:rPr>
              <a:t>Contaimination rate?</a:t>
            </a:r>
            <a:endParaRPr lang="en-GB" sz="1800" b="0" strike="noStrike" spc="-1">
              <a:solidFill>
                <a:srgbClr val="000000"/>
              </a:solidFill>
              <a:latin typeface="Arial"/>
            </a:endParaRPr>
          </a:p>
          <a:p>
            <a:pPr marL="648000" lvl="2" indent="-2160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Generic manufacturing and recycling data</a:t>
            </a:r>
            <a:endParaRPr lang="en-GB" sz="1800" b="0" strike="noStrike" spc="-1">
              <a:solidFill>
                <a:srgbClr val="000000"/>
              </a:solidFill>
              <a:latin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2" name="CustomShape 1"/>
          <p:cNvSpPr/>
          <p:nvPr/>
        </p:nvSpPr>
        <p:spPr>
          <a:xfrm>
            <a:off x="335520" y="4406760"/>
            <a:ext cx="10730880" cy="1339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a:solidFill>
                  <a:srgbClr val="008C4F"/>
                </a:solidFill>
                <a:latin typeface="Arial Unicode MS"/>
                <a:ea typeface="DejaVu Sans"/>
              </a:rPr>
              <a:t>Lifecycle Inventory Analysis (LCI)</a:t>
            </a:r>
            <a:endParaRPr lang="en-GB" sz="3000" b="0" strike="noStrike" spc="-1">
              <a:solidFill>
                <a:srgbClr val="000000"/>
              </a:solidFill>
              <a:latin typeface="Arial"/>
            </a:endParaRPr>
          </a:p>
        </p:txBody>
      </p:sp>
      <p:sp>
        <p:nvSpPr>
          <p:cNvPr id="493" name="CustomShape 2"/>
          <p:cNvSpPr/>
          <p:nvPr/>
        </p:nvSpPr>
        <p:spPr>
          <a:xfrm>
            <a:off x="335520" y="2906640"/>
            <a:ext cx="10730880" cy="1477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000000"/>
              </a:solidFill>
              <a:latin typeface="Arial"/>
              <a:ea typeface="DejaVu Sans"/>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4"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Inventory Analysis (LCI)</a:t>
            </a:r>
            <a:endParaRPr lang="en-GB" sz="2400" b="0" strike="noStrike" spc="-1">
              <a:solidFill>
                <a:srgbClr val="000000"/>
              </a:solidFill>
              <a:latin typeface="Arial"/>
            </a:endParaRPr>
          </a:p>
        </p:txBody>
      </p:sp>
      <p:sp>
        <p:nvSpPr>
          <p:cNvPr id="495" name="CustomShape 2"/>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Definitions</a:t>
            </a:r>
            <a:endParaRPr lang="en-GB" sz="2200" b="0" strike="noStrike" spc="-1">
              <a:solidFill>
                <a:srgbClr val="000000"/>
              </a:solidFill>
              <a:latin typeface="Arial"/>
            </a:endParaRPr>
          </a:p>
        </p:txBody>
      </p:sp>
      <p:sp>
        <p:nvSpPr>
          <p:cNvPr id="496" name="CustomShape 4"/>
          <p:cNvSpPr/>
          <p:nvPr/>
        </p:nvSpPr>
        <p:spPr>
          <a:xfrm>
            <a:off x="274320" y="600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2"/>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497" name="CustomShape 117"/>
          <p:cNvSpPr/>
          <p:nvPr/>
        </p:nvSpPr>
        <p:spPr>
          <a:xfrm>
            <a:off x="685800" y="2057400"/>
            <a:ext cx="10054440" cy="9104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gn="ctr">
              <a:lnSpc>
                <a:spcPct val="100000"/>
              </a:lnSpc>
            </a:pPr>
            <a:r>
              <a:rPr lang="en-US" sz="1800" b="0" strike="noStrike" spc="-1">
                <a:solidFill>
                  <a:srgbClr val="000000"/>
                </a:solidFill>
                <a:latin typeface="DejaVu Sans"/>
                <a:ea typeface="DejaVu Sans"/>
              </a:rPr>
              <a:t>LCI is the phase of lifecycle assessment involving the compilation and quantification of </a:t>
            </a:r>
            <a:r>
              <a:rPr lang="en-US" sz="1800" b="0" i="1" strike="noStrike" spc="-1">
                <a:solidFill>
                  <a:srgbClr val="000000"/>
                </a:solidFill>
                <a:latin typeface="DejaVu Sans"/>
                <a:ea typeface="DejaVu Sans"/>
              </a:rPr>
              <a:t>inputs</a:t>
            </a:r>
            <a:r>
              <a:rPr lang="en-US" sz="1800" b="0" strike="noStrike" spc="-1">
                <a:solidFill>
                  <a:srgbClr val="000000"/>
                </a:solidFill>
                <a:latin typeface="DejaVu Sans"/>
                <a:ea typeface="DejaVu Sans"/>
              </a:rPr>
              <a:t> and </a:t>
            </a:r>
            <a:r>
              <a:rPr lang="en-US" sz="1800" b="0" i="1" strike="noStrike" spc="-1">
                <a:solidFill>
                  <a:srgbClr val="000000"/>
                </a:solidFill>
                <a:latin typeface="DejaVu Sans"/>
                <a:ea typeface="DejaVu Sans"/>
              </a:rPr>
              <a:t>outputs</a:t>
            </a:r>
            <a:r>
              <a:rPr lang="en-US" sz="1800" b="0" strike="noStrike" spc="-1">
                <a:solidFill>
                  <a:srgbClr val="000000"/>
                </a:solidFill>
                <a:latin typeface="DejaVu Sans"/>
                <a:ea typeface="DejaVu Sans"/>
              </a:rPr>
              <a:t> for a product throughout it’s lifecycle.</a:t>
            </a:r>
            <a:endParaRPr lang="en-GB" sz="1800" b="0" strike="noStrike" spc="-1">
              <a:solidFill>
                <a:srgbClr val="000000"/>
              </a:solidFill>
              <a:latin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8" name="CustomShape 118"/>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Inventory Analysis (LCI)</a:t>
            </a:r>
            <a:endParaRPr lang="en-GB" sz="2400" b="0" strike="noStrike" spc="-1">
              <a:solidFill>
                <a:srgbClr val="000000"/>
              </a:solidFill>
              <a:latin typeface="Arial"/>
            </a:endParaRPr>
          </a:p>
        </p:txBody>
      </p:sp>
      <p:sp>
        <p:nvSpPr>
          <p:cNvPr id="499" name="CustomShape 125"/>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Definitions</a:t>
            </a:r>
            <a:endParaRPr lang="en-GB" sz="2200" b="0" strike="noStrike" spc="-1">
              <a:solidFill>
                <a:srgbClr val="000000"/>
              </a:solidFill>
              <a:latin typeface="Arial"/>
            </a:endParaRPr>
          </a:p>
        </p:txBody>
      </p:sp>
      <p:sp>
        <p:nvSpPr>
          <p:cNvPr id="500" name="CustomShape 126"/>
          <p:cNvSpPr/>
          <p:nvPr/>
        </p:nvSpPr>
        <p:spPr>
          <a:xfrm>
            <a:off x="274320" y="600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2"/>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501" name="CustomShape 127"/>
          <p:cNvSpPr/>
          <p:nvPr/>
        </p:nvSpPr>
        <p:spPr>
          <a:xfrm>
            <a:off x="685800" y="3200400"/>
            <a:ext cx="10054440" cy="9111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gn="ctr">
              <a:lnSpc>
                <a:spcPct val="100000"/>
              </a:lnSpc>
            </a:pPr>
            <a:r>
              <a:rPr lang="en-US" sz="1800" b="0" i="1" strike="noStrike" spc="-1">
                <a:solidFill>
                  <a:srgbClr val="000000"/>
                </a:solidFill>
                <a:latin typeface="DejaVu Sans"/>
                <a:ea typeface="DejaVu Sans"/>
              </a:rPr>
              <a:t>Inputs</a:t>
            </a:r>
            <a:r>
              <a:rPr lang="en-US" sz="1800" b="0" strike="noStrike" spc="-1">
                <a:solidFill>
                  <a:srgbClr val="000000"/>
                </a:solidFill>
                <a:latin typeface="DejaVu Sans"/>
                <a:ea typeface="DejaVu Sans"/>
              </a:rPr>
              <a:t> and </a:t>
            </a:r>
            <a:r>
              <a:rPr lang="en-US" sz="1800" b="0" i="1" strike="noStrike" spc="-1">
                <a:solidFill>
                  <a:srgbClr val="000000"/>
                </a:solidFill>
                <a:latin typeface="DejaVu Sans"/>
                <a:ea typeface="DejaVu Sans"/>
              </a:rPr>
              <a:t>outputs</a:t>
            </a:r>
            <a:r>
              <a:rPr lang="en-US" sz="1800" b="0" strike="noStrike" spc="-1">
                <a:solidFill>
                  <a:srgbClr val="000000"/>
                </a:solidFill>
                <a:latin typeface="DejaVu Sans"/>
                <a:ea typeface="DejaVu Sans"/>
              </a:rPr>
              <a:t> are product, material or energy flows that enter or leave a unit process.</a:t>
            </a:r>
            <a:endParaRPr lang="en-GB" sz="1800" b="0" strike="noStrike" spc="-1">
              <a:solidFill>
                <a:srgbClr val="000000"/>
              </a:solidFill>
              <a:latin typeface="Arial"/>
            </a:endParaRPr>
          </a:p>
        </p:txBody>
      </p:sp>
      <p:sp>
        <p:nvSpPr>
          <p:cNvPr id="502" name="CustomShape 128"/>
          <p:cNvSpPr/>
          <p:nvPr/>
        </p:nvSpPr>
        <p:spPr>
          <a:xfrm>
            <a:off x="685800" y="2057400"/>
            <a:ext cx="10054440" cy="9104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gn="ctr">
              <a:lnSpc>
                <a:spcPct val="100000"/>
              </a:lnSpc>
            </a:pPr>
            <a:r>
              <a:rPr lang="en-US" sz="1800" b="0" strike="noStrike" spc="-1">
                <a:solidFill>
                  <a:srgbClr val="000000"/>
                </a:solidFill>
                <a:latin typeface="DejaVu Sans"/>
                <a:ea typeface="DejaVu Sans"/>
              </a:rPr>
              <a:t>LCI is the phase of lifecycle assessment involving the compilation and quantification of </a:t>
            </a:r>
            <a:r>
              <a:rPr lang="en-US" sz="1800" b="0" i="1" strike="noStrike" spc="-1">
                <a:solidFill>
                  <a:srgbClr val="000000"/>
                </a:solidFill>
                <a:latin typeface="DejaVu Sans"/>
                <a:ea typeface="DejaVu Sans"/>
              </a:rPr>
              <a:t>inputs</a:t>
            </a:r>
            <a:r>
              <a:rPr lang="en-US" sz="1800" b="0" strike="noStrike" spc="-1">
                <a:solidFill>
                  <a:srgbClr val="000000"/>
                </a:solidFill>
                <a:latin typeface="DejaVu Sans"/>
                <a:ea typeface="DejaVu Sans"/>
              </a:rPr>
              <a:t> and </a:t>
            </a:r>
            <a:r>
              <a:rPr lang="en-US" sz="1800" b="0" i="1" strike="noStrike" spc="-1">
                <a:solidFill>
                  <a:srgbClr val="000000"/>
                </a:solidFill>
                <a:latin typeface="DejaVu Sans"/>
                <a:ea typeface="DejaVu Sans"/>
              </a:rPr>
              <a:t>outputs</a:t>
            </a:r>
            <a:r>
              <a:rPr lang="en-US" sz="1800" b="0" strike="noStrike" spc="-1">
                <a:solidFill>
                  <a:srgbClr val="000000"/>
                </a:solidFill>
                <a:latin typeface="DejaVu Sans"/>
                <a:ea typeface="DejaVu Sans"/>
              </a:rPr>
              <a:t> for a product throughout it’s lifecycle.</a:t>
            </a:r>
            <a:endParaRPr lang="en-GB" sz="1800" b="0" strike="noStrike" spc="-1">
              <a:solidFill>
                <a:srgbClr val="000000"/>
              </a:solidFill>
              <a:latin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3" name="CustomShape 119"/>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Inventory Analysis (LCI)</a:t>
            </a:r>
            <a:endParaRPr lang="en-GB" sz="2400" b="0" strike="noStrike" spc="-1">
              <a:solidFill>
                <a:srgbClr val="000000"/>
              </a:solidFill>
              <a:latin typeface="Arial"/>
            </a:endParaRPr>
          </a:p>
        </p:txBody>
      </p:sp>
      <p:sp>
        <p:nvSpPr>
          <p:cNvPr id="504" name="CustomShape 120"/>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Definitions</a:t>
            </a:r>
            <a:endParaRPr lang="en-GB" sz="2200" b="0" strike="noStrike" spc="-1">
              <a:solidFill>
                <a:srgbClr val="000000"/>
              </a:solidFill>
              <a:latin typeface="Arial"/>
            </a:endParaRPr>
          </a:p>
        </p:txBody>
      </p:sp>
      <p:sp>
        <p:nvSpPr>
          <p:cNvPr id="505" name="CustomShape 121"/>
          <p:cNvSpPr/>
          <p:nvPr/>
        </p:nvSpPr>
        <p:spPr>
          <a:xfrm>
            <a:off x="274320" y="600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2"/>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506" name="CustomShape 122"/>
          <p:cNvSpPr/>
          <p:nvPr/>
        </p:nvSpPr>
        <p:spPr>
          <a:xfrm>
            <a:off x="685800" y="3200400"/>
            <a:ext cx="10054440" cy="9111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gn="ctr">
              <a:lnSpc>
                <a:spcPct val="100000"/>
              </a:lnSpc>
            </a:pPr>
            <a:r>
              <a:rPr lang="en-US" sz="1800" b="0" i="1" strike="noStrike" spc="-1">
                <a:solidFill>
                  <a:srgbClr val="000000"/>
                </a:solidFill>
                <a:latin typeface="DejaVu Sans"/>
                <a:ea typeface="DejaVu Sans"/>
              </a:rPr>
              <a:t>Inputs</a:t>
            </a:r>
            <a:r>
              <a:rPr lang="en-US" sz="1800" b="0" strike="noStrike" spc="-1">
                <a:solidFill>
                  <a:srgbClr val="000000"/>
                </a:solidFill>
                <a:latin typeface="DejaVu Sans"/>
                <a:ea typeface="DejaVu Sans"/>
              </a:rPr>
              <a:t> and </a:t>
            </a:r>
            <a:r>
              <a:rPr lang="en-US" sz="1800" b="0" i="1" strike="noStrike" spc="-1">
                <a:solidFill>
                  <a:srgbClr val="000000"/>
                </a:solidFill>
                <a:latin typeface="DejaVu Sans"/>
                <a:ea typeface="DejaVu Sans"/>
              </a:rPr>
              <a:t>outputs</a:t>
            </a:r>
            <a:r>
              <a:rPr lang="en-US" sz="1800" b="0" strike="noStrike" spc="-1">
                <a:solidFill>
                  <a:srgbClr val="000000"/>
                </a:solidFill>
                <a:latin typeface="DejaVu Sans"/>
                <a:ea typeface="DejaVu Sans"/>
              </a:rPr>
              <a:t> are product, material or energy flows that enter or leave a unit process.</a:t>
            </a:r>
            <a:endParaRPr lang="en-GB" sz="1800" b="0" strike="noStrike" spc="-1">
              <a:solidFill>
                <a:srgbClr val="000000"/>
              </a:solidFill>
              <a:latin typeface="Arial"/>
            </a:endParaRPr>
          </a:p>
        </p:txBody>
      </p:sp>
      <p:sp>
        <p:nvSpPr>
          <p:cNvPr id="507" name="CustomShape 123"/>
          <p:cNvSpPr/>
          <p:nvPr/>
        </p:nvSpPr>
        <p:spPr>
          <a:xfrm>
            <a:off x="685800" y="2057400"/>
            <a:ext cx="10054440" cy="9104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gn="ctr">
              <a:lnSpc>
                <a:spcPct val="100000"/>
              </a:lnSpc>
            </a:pPr>
            <a:r>
              <a:rPr lang="en-US" sz="1800" b="0" strike="noStrike" spc="-1">
                <a:solidFill>
                  <a:srgbClr val="000000"/>
                </a:solidFill>
                <a:latin typeface="DejaVu Sans"/>
                <a:ea typeface="DejaVu Sans"/>
              </a:rPr>
              <a:t>LCI is the phase of lifecycle assessment involving the compilation and quantification of </a:t>
            </a:r>
            <a:r>
              <a:rPr lang="en-US" sz="1800" b="0" i="1" strike="noStrike" spc="-1">
                <a:solidFill>
                  <a:srgbClr val="000000"/>
                </a:solidFill>
                <a:latin typeface="DejaVu Sans"/>
                <a:ea typeface="DejaVu Sans"/>
              </a:rPr>
              <a:t>inputs</a:t>
            </a:r>
            <a:r>
              <a:rPr lang="en-US" sz="1800" b="0" strike="noStrike" spc="-1">
                <a:solidFill>
                  <a:srgbClr val="000000"/>
                </a:solidFill>
                <a:latin typeface="DejaVu Sans"/>
                <a:ea typeface="DejaVu Sans"/>
              </a:rPr>
              <a:t> and </a:t>
            </a:r>
            <a:r>
              <a:rPr lang="en-US" sz="1800" b="0" i="1" strike="noStrike" spc="-1">
                <a:solidFill>
                  <a:srgbClr val="000000"/>
                </a:solidFill>
                <a:latin typeface="DejaVu Sans"/>
                <a:ea typeface="DejaVu Sans"/>
              </a:rPr>
              <a:t>outputs</a:t>
            </a:r>
            <a:r>
              <a:rPr lang="en-US" sz="1800" b="0" strike="noStrike" spc="-1">
                <a:solidFill>
                  <a:srgbClr val="000000"/>
                </a:solidFill>
                <a:latin typeface="DejaVu Sans"/>
                <a:ea typeface="DejaVu Sans"/>
              </a:rPr>
              <a:t> for a product throughout it’s lifecycle.</a:t>
            </a:r>
            <a:endParaRPr lang="en-GB" sz="1800" b="0" strike="noStrike" spc="-1">
              <a:solidFill>
                <a:srgbClr val="000000"/>
              </a:solidFill>
              <a:latin typeface="Arial"/>
            </a:endParaRPr>
          </a:p>
        </p:txBody>
      </p:sp>
      <p:sp>
        <p:nvSpPr>
          <p:cNvPr id="508" name="CustomShape 124"/>
          <p:cNvSpPr/>
          <p:nvPr/>
        </p:nvSpPr>
        <p:spPr>
          <a:xfrm>
            <a:off x="685800" y="4460400"/>
            <a:ext cx="10054440" cy="9111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gn="ctr">
              <a:lnSpc>
                <a:spcPct val="100000"/>
              </a:lnSpc>
            </a:pPr>
            <a:r>
              <a:rPr lang="en-US" sz="1800" b="0" strike="noStrike" spc="-1">
                <a:solidFill>
                  <a:srgbClr val="000000"/>
                </a:solidFill>
                <a:latin typeface="DejaVu Sans"/>
                <a:ea typeface="DejaVu Sans"/>
              </a:rPr>
              <a:t>A </a:t>
            </a:r>
            <a:r>
              <a:rPr lang="en-US" sz="1800" b="0" i="1" strike="noStrike" spc="-1">
                <a:solidFill>
                  <a:srgbClr val="000000"/>
                </a:solidFill>
                <a:latin typeface="DejaVu Sans"/>
                <a:ea typeface="DejaVu Sans"/>
              </a:rPr>
              <a:t>Unit Process</a:t>
            </a:r>
            <a:r>
              <a:rPr lang="en-US" sz="1800" b="0" strike="noStrike" spc="-1">
                <a:solidFill>
                  <a:srgbClr val="000000"/>
                </a:solidFill>
                <a:latin typeface="DejaVu Sans"/>
                <a:ea typeface="DejaVu Sans"/>
              </a:rPr>
              <a:t> is the smallest element considered in the life-cycle inventory analyis for which input and output data are quantified.</a:t>
            </a:r>
            <a:endParaRPr lang="en-GB" sz="1800" b="0" strike="noStrike" spc="-1">
              <a:solidFill>
                <a:srgbClr val="000000"/>
              </a:solidFill>
              <a:latin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9"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Inventory Analysis (LCI)</a:t>
            </a:r>
            <a:endParaRPr lang="en-GB" sz="2400" b="0" strike="noStrike" spc="-1">
              <a:solidFill>
                <a:srgbClr val="000000"/>
              </a:solidFill>
              <a:latin typeface="Arial"/>
            </a:endParaRPr>
          </a:p>
        </p:txBody>
      </p:sp>
      <p:pic>
        <p:nvPicPr>
          <p:cNvPr id="510" name="Grafik 509"/>
          <p:cNvPicPr/>
          <p:nvPr/>
        </p:nvPicPr>
        <p:blipFill>
          <a:blip r:embed="rId2"/>
          <a:stretch/>
        </p:blipFill>
        <p:spPr>
          <a:xfrm>
            <a:off x="1855440" y="1371600"/>
            <a:ext cx="7765920" cy="4339440"/>
          </a:xfrm>
          <a:prstGeom prst="rect">
            <a:avLst/>
          </a:prstGeom>
          <a:ln w="0">
            <a:noFill/>
          </a:ln>
        </p:spPr>
      </p:pic>
      <p:sp>
        <p:nvSpPr>
          <p:cNvPr id="511" name="CustomShape 114"/>
          <p:cNvSpPr/>
          <p:nvPr/>
        </p:nvSpPr>
        <p:spPr>
          <a:xfrm>
            <a:off x="274320" y="6327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Images recreated from 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3"/>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 name="CustomShape 112"/>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Inventory Analysis (LCI)</a:t>
            </a:r>
            <a:endParaRPr lang="en-GB" sz="2400" b="0" strike="noStrike" spc="-1">
              <a:solidFill>
                <a:srgbClr val="000000"/>
              </a:solidFill>
              <a:latin typeface="Arial"/>
            </a:endParaRPr>
          </a:p>
        </p:txBody>
      </p:sp>
      <p:pic>
        <p:nvPicPr>
          <p:cNvPr id="513" name="Grafik 512"/>
          <p:cNvPicPr/>
          <p:nvPr/>
        </p:nvPicPr>
        <p:blipFill>
          <a:blip r:embed="rId2"/>
          <a:stretch/>
        </p:blipFill>
        <p:spPr>
          <a:xfrm>
            <a:off x="1634400" y="1371600"/>
            <a:ext cx="7962840" cy="4745880"/>
          </a:xfrm>
          <a:prstGeom prst="rect">
            <a:avLst/>
          </a:prstGeom>
          <a:ln w="0">
            <a:noFill/>
          </a:ln>
        </p:spPr>
      </p:pic>
      <p:sp>
        <p:nvSpPr>
          <p:cNvPr id="514" name="CustomShape 113"/>
          <p:cNvSpPr/>
          <p:nvPr/>
        </p:nvSpPr>
        <p:spPr>
          <a:xfrm>
            <a:off x="274320" y="6327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Images recreated from 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3"/>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5"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Inventory Analysis (LCI)</a:t>
            </a:r>
            <a:endParaRPr lang="en-GB" sz="2400" b="0" strike="noStrike" spc="-1">
              <a:solidFill>
                <a:srgbClr val="000000"/>
              </a:solidFill>
              <a:latin typeface="Arial"/>
            </a:endParaRPr>
          </a:p>
        </p:txBody>
      </p:sp>
      <p:sp>
        <p:nvSpPr>
          <p:cNvPr id="516" name="CustomShape 2"/>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Preparing for data collection</a:t>
            </a:r>
            <a:endParaRPr lang="en-GB" sz="2200" b="0" strike="noStrike" spc="-1">
              <a:solidFill>
                <a:srgbClr val="000000"/>
              </a:solidFill>
              <a:latin typeface="Arial"/>
            </a:endParaRPr>
          </a:p>
        </p:txBody>
      </p:sp>
      <p:graphicFrame>
        <p:nvGraphicFramePr>
          <p:cNvPr id="517" name="Table 3"/>
          <p:cNvGraphicFramePr/>
          <p:nvPr/>
        </p:nvGraphicFramePr>
        <p:xfrm>
          <a:off x="381960" y="2037960"/>
          <a:ext cx="5075640" cy="3977640"/>
        </p:xfrm>
        <a:graphic>
          <a:graphicData uri="http://schemas.openxmlformats.org/drawingml/2006/table">
            <a:tbl>
              <a:tblPr/>
              <a:tblGrid>
                <a:gridCol w="1163520">
                  <a:extLst>
                    <a:ext uri="{9D8B030D-6E8A-4147-A177-3AD203B41FA5}">
                      <a16:colId xmlns:a16="http://schemas.microsoft.com/office/drawing/2014/main" val="20000"/>
                    </a:ext>
                  </a:extLst>
                </a:gridCol>
                <a:gridCol w="712440">
                  <a:extLst>
                    <a:ext uri="{9D8B030D-6E8A-4147-A177-3AD203B41FA5}">
                      <a16:colId xmlns:a16="http://schemas.microsoft.com/office/drawing/2014/main" val="20001"/>
                    </a:ext>
                  </a:extLst>
                </a:gridCol>
                <a:gridCol w="806040">
                  <a:extLst>
                    <a:ext uri="{9D8B030D-6E8A-4147-A177-3AD203B41FA5}">
                      <a16:colId xmlns:a16="http://schemas.microsoft.com/office/drawing/2014/main" val="20002"/>
                    </a:ext>
                  </a:extLst>
                </a:gridCol>
                <a:gridCol w="1359000">
                  <a:extLst>
                    <a:ext uri="{9D8B030D-6E8A-4147-A177-3AD203B41FA5}">
                      <a16:colId xmlns:a16="http://schemas.microsoft.com/office/drawing/2014/main" val="20003"/>
                    </a:ext>
                  </a:extLst>
                </a:gridCol>
                <a:gridCol w="1034640">
                  <a:extLst>
                    <a:ext uri="{9D8B030D-6E8A-4147-A177-3AD203B41FA5}">
                      <a16:colId xmlns:a16="http://schemas.microsoft.com/office/drawing/2014/main" val="20004"/>
                    </a:ext>
                  </a:extLst>
                </a:gridCol>
              </a:tblGrid>
              <a:tr h="226080">
                <a:tc>
                  <a:txBody>
                    <a:bodyPr/>
                    <a:lstStyle/>
                    <a:p>
                      <a:pPr>
                        <a:lnSpc>
                          <a:spcPct val="100000"/>
                        </a:lnSpc>
                      </a:pPr>
                      <a:r>
                        <a:rPr lang="en-US" sz="900" b="0" strike="noStrike" spc="-1">
                          <a:solidFill>
                            <a:srgbClr val="000000"/>
                          </a:solidFill>
                          <a:latin typeface="DejaVu Sans"/>
                        </a:rPr>
                        <a:t>Completed by:</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gridSpan="4">
                  <a:txBody>
                    <a:bodyPr/>
                    <a:lstStyle/>
                    <a:p>
                      <a:pPr>
                        <a:lnSpc>
                          <a:spcPct val="100000"/>
                        </a:lnSpc>
                      </a:pPr>
                      <a:r>
                        <a:rPr lang="en-US" sz="900" b="0" strike="noStrike" spc="-1">
                          <a:solidFill>
                            <a:srgbClr val="000000"/>
                          </a:solidFill>
                          <a:latin typeface="DejaVu Sans"/>
                        </a:rPr>
                        <a:t>Date of completion: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hMerge="1">
                  <a:txBody>
                    <a:bodyPr/>
                    <a:lstStyle/>
                    <a:p>
                      <a:endParaRPr lang="en-GB" sz="1800" b="0" strike="noStrike" spc="-1">
                        <a:solidFill>
                          <a:srgbClr val="000000"/>
                        </a:solidFill>
                        <a:latin typeface="Arial"/>
                      </a:endParaRPr>
                    </a:p>
                  </a:txBody>
                  <a:tcPr marL="90000" marR="90000">
                    <a:lnL>
                      <a:noFill/>
                    </a:lnL>
                    <a:lnR>
                      <a:noFill/>
                    </a:lnR>
                    <a:lnT>
                      <a:noFill/>
                    </a:lnT>
                    <a:lnB>
                      <a:noFill/>
                    </a:lnB>
                    <a:solidFill>
                      <a:srgbClr val="729FCF"/>
                    </a:solidFill>
                  </a:tcPr>
                </a:tc>
                <a:tc hMerge="1">
                  <a:txBody>
                    <a:bodyPr/>
                    <a:lstStyle/>
                    <a:p>
                      <a:endParaRPr lang="en-GB" sz="1800" b="0" strike="noStrike" spc="-1">
                        <a:solidFill>
                          <a:srgbClr val="000000"/>
                        </a:solidFill>
                        <a:latin typeface="Arial"/>
                      </a:endParaRPr>
                    </a:p>
                  </a:txBody>
                  <a:tcPr marL="90000" marR="90000">
                    <a:lnL>
                      <a:noFill/>
                    </a:lnL>
                    <a:lnR>
                      <a:noFill/>
                    </a:lnR>
                    <a:lnT>
                      <a:noFill/>
                    </a:lnT>
                    <a:lnB>
                      <a:noFill/>
                    </a:lnB>
                    <a:solidFill>
                      <a:srgbClr val="729FCF"/>
                    </a:solidFill>
                  </a:tcPr>
                </a:tc>
                <a:tc hMerge="1">
                  <a:txBody>
                    <a:bodyPr/>
                    <a:lstStyle/>
                    <a:p>
                      <a:endParaRPr lang="en-GB" sz="1800" b="0" strike="noStrike" spc="-1">
                        <a:solidFill>
                          <a:srgbClr val="000000"/>
                        </a:solidFill>
                        <a:latin typeface="Arial"/>
                      </a:endParaRPr>
                    </a:p>
                  </a:txBody>
                  <a:tcPr marL="90000" marR="90000">
                    <a:lnL>
                      <a:noFill/>
                    </a:lnL>
                    <a:lnR>
                      <a:noFill/>
                    </a:lnR>
                    <a:lnT>
                      <a:noFill/>
                    </a:lnT>
                    <a:lnB>
                      <a:noFill/>
                    </a:lnB>
                    <a:solidFill>
                      <a:srgbClr val="729FCF"/>
                    </a:solidFill>
                  </a:tcPr>
                </a:tc>
                <a:extLst>
                  <a:ext uri="{0D108BD9-81ED-4DB2-BD59-A6C34878D82A}">
                    <a16:rowId xmlns:a16="http://schemas.microsoft.com/office/drawing/2014/main" val="10000"/>
                  </a:ext>
                </a:extLst>
              </a:tr>
              <a:tr h="360360">
                <a:tc>
                  <a:txBody>
                    <a:bodyPr/>
                    <a:lstStyle/>
                    <a:p>
                      <a:pPr>
                        <a:lnSpc>
                          <a:spcPct val="100000"/>
                        </a:lnSpc>
                      </a:pPr>
                      <a:r>
                        <a:rPr lang="en-US" sz="900" b="0" strike="noStrike" spc="-1">
                          <a:solidFill>
                            <a:srgbClr val="000000"/>
                          </a:solidFill>
                          <a:latin typeface="DejaVu Sans"/>
                        </a:rPr>
                        <a:t>Unit process identification: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gridSpan="4">
                  <a:txBody>
                    <a:bodyPr/>
                    <a:lstStyle/>
                    <a:p>
                      <a:pPr>
                        <a:lnSpc>
                          <a:spcPct val="100000"/>
                        </a:lnSpc>
                      </a:pPr>
                      <a:r>
                        <a:rPr lang="en-US" sz="900" b="0" strike="noStrike" spc="-1">
                          <a:solidFill>
                            <a:srgbClr val="000000"/>
                          </a:solidFill>
                          <a:latin typeface="DejaVu Sans"/>
                        </a:rPr>
                        <a:t>Reporting location: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hMerge="1">
                  <a:txBody>
                    <a:bodyPr/>
                    <a:lstStyle/>
                    <a:p>
                      <a:endParaRPr lang="en-GB" sz="1800" b="0" strike="noStrike" spc="-1">
                        <a:solidFill>
                          <a:srgbClr val="000000"/>
                        </a:solidFill>
                        <a:latin typeface="Arial"/>
                      </a:endParaRPr>
                    </a:p>
                  </a:txBody>
                  <a:tcPr marL="90000" marR="90000">
                    <a:lnL>
                      <a:noFill/>
                    </a:lnL>
                    <a:lnR>
                      <a:noFill/>
                    </a:lnR>
                    <a:lnT>
                      <a:noFill/>
                    </a:lnT>
                    <a:lnB>
                      <a:noFill/>
                    </a:lnB>
                    <a:solidFill>
                      <a:srgbClr val="729FCF"/>
                    </a:solidFill>
                  </a:tcPr>
                </a:tc>
                <a:tc hMerge="1">
                  <a:txBody>
                    <a:bodyPr/>
                    <a:lstStyle/>
                    <a:p>
                      <a:endParaRPr lang="en-GB" sz="1800" b="0" strike="noStrike" spc="-1">
                        <a:solidFill>
                          <a:srgbClr val="000000"/>
                        </a:solidFill>
                        <a:latin typeface="Arial"/>
                      </a:endParaRPr>
                    </a:p>
                  </a:txBody>
                  <a:tcPr marL="90000" marR="90000">
                    <a:lnL>
                      <a:noFill/>
                    </a:lnL>
                    <a:lnR>
                      <a:noFill/>
                    </a:lnR>
                    <a:lnT>
                      <a:noFill/>
                    </a:lnT>
                    <a:lnB>
                      <a:noFill/>
                    </a:lnB>
                    <a:solidFill>
                      <a:srgbClr val="729FCF"/>
                    </a:solidFill>
                  </a:tcPr>
                </a:tc>
                <a:tc hMerge="1">
                  <a:txBody>
                    <a:bodyPr/>
                    <a:lstStyle/>
                    <a:p>
                      <a:endParaRPr lang="en-GB" sz="1800" b="0" strike="noStrike" spc="-1">
                        <a:solidFill>
                          <a:srgbClr val="000000"/>
                        </a:solidFill>
                        <a:latin typeface="Arial"/>
                      </a:endParaRPr>
                    </a:p>
                  </a:txBody>
                  <a:tcPr marL="90000" marR="90000">
                    <a:lnL>
                      <a:noFill/>
                    </a:lnL>
                    <a:lnR>
                      <a:noFill/>
                    </a:lnR>
                    <a:lnT>
                      <a:noFill/>
                    </a:lnT>
                    <a:lnB>
                      <a:noFill/>
                    </a:lnB>
                    <a:solidFill>
                      <a:srgbClr val="729FCF"/>
                    </a:solidFill>
                  </a:tcPr>
                </a:tc>
                <a:extLst>
                  <a:ext uri="{0D108BD9-81ED-4DB2-BD59-A6C34878D82A}">
                    <a16:rowId xmlns:a16="http://schemas.microsoft.com/office/drawing/2014/main" val="10001"/>
                  </a:ext>
                </a:extLst>
              </a:tr>
              <a:tr h="360360">
                <a:tc>
                  <a:txBody>
                    <a:bodyPr/>
                    <a:lstStyle/>
                    <a:p>
                      <a:pPr>
                        <a:lnSpc>
                          <a:spcPct val="100000"/>
                        </a:lnSpc>
                      </a:pPr>
                      <a:r>
                        <a:rPr lang="en-US" sz="900" b="0" strike="noStrike" spc="-1">
                          <a:solidFill>
                            <a:srgbClr val="000000"/>
                          </a:solidFill>
                          <a:latin typeface="DejaVu Sans"/>
                        </a:rPr>
                        <a:t>Time period: Year</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Starting month:</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gridSpan="3">
                  <a:txBody>
                    <a:bodyPr/>
                    <a:lstStyle/>
                    <a:p>
                      <a:pPr>
                        <a:lnSpc>
                          <a:spcPct val="100000"/>
                        </a:lnSpc>
                      </a:pPr>
                      <a:r>
                        <a:rPr lang="en-US" sz="900" b="0" strike="noStrike" spc="-1">
                          <a:solidFill>
                            <a:srgbClr val="000000"/>
                          </a:solidFill>
                          <a:latin typeface="DejaVu Sans"/>
                        </a:rPr>
                        <a:t>Ending month:</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hMerge="1">
                  <a:txBody>
                    <a:bodyPr/>
                    <a:lstStyle/>
                    <a:p>
                      <a:endParaRPr lang="en-GB" sz="1800" b="0" strike="noStrike" spc="-1">
                        <a:solidFill>
                          <a:srgbClr val="000000"/>
                        </a:solidFill>
                        <a:latin typeface="Arial"/>
                      </a:endParaRPr>
                    </a:p>
                  </a:txBody>
                  <a:tcPr marL="90000" marR="90000">
                    <a:lnL>
                      <a:noFill/>
                    </a:lnL>
                    <a:lnR>
                      <a:noFill/>
                    </a:lnR>
                    <a:lnT>
                      <a:noFill/>
                    </a:lnT>
                    <a:lnB>
                      <a:noFill/>
                    </a:lnB>
                    <a:solidFill>
                      <a:srgbClr val="729FCF"/>
                    </a:solidFill>
                  </a:tcPr>
                </a:tc>
                <a:tc hMerge="1">
                  <a:txBody>
                    <a:bodyPr/>
                    <a:lstStyle/>
                    <a:p>
                      <a:endParaRPr lang="en-GB" sz="1800" b="0" strike="noStrike" spc="-1">
                        <a:solidFill>
                          <a:srgbClr val="000000"/>
                        </a:solidFill>
                        <a:latin typeface="Arial"/>
                      </a:endParaRPr>
                    </a:p>
                  </a:txBody>
                  <a:tcPr marL="90000" marR="90000">
                    <a:lnL>
                      <a:noFill/>
                    </a:lnL>
                    <a:lnR>
                      <a:noFill/>
                    </a:lnR>
                    <a:lnT>
                      <a:noFill/>
                    </a:lnT>
                    <a:lnB>
                      <a:noFill/>
                    </a:lnB>
                    <a:solidFill>
                      <a:srgbClr val="729FCF"/>
                    </a:solidFill>
                  </a:tcPr>
                </a:tc>
                <a:extLst>
                  <a:ext uri="{0D108BD9-81ED-4DB2-BD59-A6C34878D82A}">
                    <a16:rowId xmlns:a16="http://schemas.microsoft.com/office/drawing/2014/main" val="10002"/>
                  </a:ext>
                </a:extLst>
              </a:tr>
              <a:tr h="226080">
                <a:tc gridSpan="5">
                  <a:txBody>
                    <a:bodyPr/>
                    <a:lstStyle/>
                    <a:p>
                      <a:pPr>
                        <a:lnSpc>
                          <a:spcPct val="100000"/>
                        </a:lnSpc>
                      </a:pPr>
                      <a:r>
                        <a:rPr lang="en-US" sz="900" b="0" i="1" strike="noStrike" spc="-1">
                          <a:solidFill>
                            <a:srgbClr val="000000"/>
                          </a:solidFill>
                          <a:latin typeface="DejaVu Sans"/>
                        </a:rPr>
                        <a:t>Description of unit process:</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hMerge="1">
                  <a:txBody>
                    <a:bodyPr/>
                    <a:lstStyle/>
                    <a:p>
                      <a:endParaRPr lang="en-GB" sz="1800" b="0" strike="noStrike" spc="-1">
                        <a:solidFill>
                          <a:srgbClr val="000000"/>
                        </a:solidFill>
                        <a:latin typeface="Arial"/>
                      </a:endParaRPr>
                    </a:p>
                  </a:txBody>
                  <a:tcPr marL="90000" marR="90000">
                    <a:lnL>
                      <a:noFill/>
                    </a:lnL>
                    <a:lnR>
                      <a:noFill/>
                    </a:lnR>
                    <a:lnT>
                      <a:noFill/>
                    </a:lnT>
                    <a:lnB>
                      <a:noFill/>
                    </a:lnB>
                    <a:solidFill>
                      <a:srgbClr val="729FCF"/>
                    </a:solidFill>
                  </a:tcPr>
                </a:tc>
                <a:tc hMerge="1">
                  <a:txBody>
                    <a:bodyPr/>
                    <a:lstStyle/>
                    <a:p>
                      <a:endParaRPr lang="en-GB" sz="1800" b="0" strike="noStrike" spc="-1">
                        <a:solidFill>
                          <a:srgbClr val="000000"/>
                        </a:solidFill>
                        <a:latin typeface="Arial"/>
                      </a:endParaRPr>
                    </a:p>
                  </a:txBody>
                  <a:tcPr marL="90000" marR="90000">
                    <a:lnL>
                      <a:noFill/>
                    </a:lnL>
                    <a:lnR>
                      <a:noFill/>
                    </a:lnR>
                    <a:lnT>
                      <a:noFill/>
                    </a:lnT>
                    <a:lnB>
                      <a:noFill/>
                    </a:lnB>
                    <a:solidFill>
                      <a:srgbClr val="729FCF"/>
                    </a:solidFill>
                  </a:tcPr>
                </a:tc>
                <a:tc hMerge="1">
                  <a:txBody>
                    <a:bodyPr/>
                    <a:lstStyle/>
                    <a:p>
                      <a:endParaRPr lang="en-GB" sz="1800" b="0" strike="noStrike" spc="-1">
                        <a:solidFill>
                          <a:srgbClr val="000000"/>
                        </a:solidFill>
                        <a:latin typeface="Arial"/>
                      </a:endParaRPr>
                    </a:p>
                  </a:txBody>
                  <a:tcPr marL="90000" marR="90000">
                    <a:lnL>
                      <a:noFill/>
                    </a:lnL>
                    <a:lnR>
                      <a:noFill/>
                    </a:lnR>
                    <a:lnT>
                      <a:noFill/>
                    </a:lnT>
                    <a:lnB>
                      <a:noFill/>
                    </a:lnB>
                    <a:solidFill>
                      <a:srgbClr val="729FCF"/>
                    </a:solidFill>
                  </a:tcPr>
                </a:tc>
                <a:tc hMerge="1">
                  <a:txBody>
                    <a:bodyPr/>
                    <a:lstStyle/>
                    <a:p>
                      <a:endParaRPr lang="en-GB" sz="1800" b="0" strike="noStrike" spc="-1">
                        <a:solidFill>
                          <a:srgbClr val="000000"/>
                        </a:solidFill>
                        <a:latin typeface="Arial"/>
                      </a:endParaRPr>
                    </a:p>
                  </a:txBody>
                  <a:tcPr marL="90000" marR="90000">
                    <a:lnL>
                      <a:noFill/>
                    </a:lnL>
                    <a:lnR>
                      <a:noFill/>
                    </a:lnR>
                    <a:lnT>
                      <a:noFill/>
                    </a:lnT>
                    <a:lnB>
                      <a:noFill/>
                    </a:lnB>
                    <a:solidFill>
                      <a:srgbClr val="729FCF"/>
                    </a:solidFill>
                  </a:tcPr>
                </a:tc>
                <a:extLst>
                  <a:ext uri="{0D108BD9-81ED-4DB2-BD59-A6C34878D82A}">
                    <a16:rowId xmlns:a16="http://schemas.microsoft.com/office/drawing/2014/main" val="10003"/>
                  </a:ext>
                </a:extLst>
              </a:tr>
              <a:tr h="494640">
                <a:tc>
                  <a:txBody>
                    <a:bodyPr/>
                    <a:lstStyle/>
                    <a:p>
                      <a:pPr>
                        <a:lnSpc>
                          <a:spcPct val="100000"/>
                        </a:lnSpc>
                      </a:pPr>
                      <a:r>
                        <a:rPr lang="en-US" sz="900" b="0" strike="noStrike" spc="-1">
                          <a:solidFill>
                            <a:srgbClr val="000000"/>
                          </a:solidFill>
                          <a:latin typeface="DejaVu Sans"/>
                        </a:rPr>
                        <a:t>Material inputs</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Units</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Quantity</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Description of  sampling procedures</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Origin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4"/>
                  </a:ext>
                </a:extLst>
              </a:tr>
              <a:tr h="226080">
                <a:tc>
                  <a:txBody>
                    <a:bodyPr/>
                    <a:lstStyle/>
                    <a:p>
                      <a:pPr>
                        <a:lnSpc>
                          <a:spcPct val="100000"/>
                        </a:lnSpc>
                      </a:pPr>
                      <a:r>
                        <a:rPr lang="en-US" sz="900" b="0" strike="noStrike" spc="-1">
                          <a:solidFill>
                            <a:srgbClr val="000000"/>
                          </a:solidFill>
                          <a:latin typeface="DejaVu Sans"/>
                        </a:rPr>
                        <a: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5"/>
                  </a:ext>
                </a:extLst>
              </a:tr>
              <a:tr h="360360">
                <a:tc>
                  <a:txBody>
                    <a:bodyPr/>
                    <a:lstStyle/>
                    <a:p>
                      <a:pPr>
                        <a:lnSpc>
                          <a:spcPct val="100000"/>
                        </a:lnSpc>
                      </a:pPr>
                      <a:r>
                        <a:rPr lang="en-US" sz="900" b="0" strike="noStrike" spc="-1">
                          <a:solidFill>
                            <a:srgbClr val="000000"/>
                          </a:solidFill>
                          <a:latin typeface="DejaVu Sans"/>
                        </a:rPr>
                        <a:t>Water consumption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Units</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Quantity</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endParaRPr lang="en-US" sz="18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endParaRPr lang="en-US" sz="18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6"/>
                  </a:ext>
                </a:extLst>
              </a:tr>
              <a:tr h="226080">
                <a:tc>
                  <a:txBody>
                    <a:bodyPr/>
                    <a:lstStyle/>
                    <a:p>
                      <a:pPr>
                        <a:lnSpc>
                          <a:spcPct val="100000"/>
                        </a:lnSpc>
                      </a:pPr>
                      <a:r>
                        <a:rPr lang="en-US" sz="900" b="0" strike="noStrike" spc="-1">
                          <a:solidFill>
                            <a:srgbClr val="000000"/>
                          </a:solidFill>
                          <a:latin typeface="DejaVu Sans"/>
                        </a:rPr>
                        <a: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7"/>
                  </a:ext>
                </a:extLst>
              </a:tr>
              <a:tr h="494640">
                <a:tc>
                  <a:txBody>
                    <a:bodyPr/>
                    <a:lstStyle/>
                    <a:p>
                      <a:pPr>
                        <a:lnSpc>
                          <a:spcPct val="100000"/>
                        </a:lnSpc>
                      </a:pPr>
                      <a:r>
                        <a:rPr lang="en-US" sz="900" b="0" strike="noStrike" spc="-1">
                          <a:solidFill>
                            <a:srgbClr val="000000"/>
                          </a:solidFill>
                          <a:latin typeface="DejaVu Sans"/>
                        </a:rPr>
                        <a:t>Energy Inputs</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Units</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Quantity</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Description of sampling procedures</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Origin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8"/>
                  </a:ext>
                </a:extLst>
              </a:tr>
              <a:tr h="226080">
                <a:tc>
                  <a:txBody>
                    <a:bodyPr/>
                    <a:lstStyle/>
                    <a:p>
                      <a:pPr>
                        <a:lnSpc>
                          <a:spcPct val="100000"/>
                        </a:lnSpc>
                      </a:pPr>
                      <a:r>
                        <a:rPr lang="en-US" sz="900" b="0" strike="noStrike" spc="-1">
                          <a:solidFill>
                            <a:srgbClr val="000000"/>
                          </a:solidFill>
                          <a:latin typeface="DejaVu Sans"/>
                        </a:rPr>
                        <a: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9"/>
                  </a:ext>
                </a:extLst>
              </a:tr>
              <a:tr h="494640">
                <a:tc>
                  <a:txBody>
                    <a:bodyPr/>
                    <a:lstStyle/>
                    <a:p>
                      <a:pPr>
                        <a:lnSpc>
                          <a:spcPct val="100000"/>
                        </a:lnSpc>
                      </a:pPr>
                      <a:r>
                        <a:rPr lang="en-US" sz="900" b="0" strike="noStrike" spc="-1">
                          <a:solidFill>
                            <a:srgbClr val="000000"/>
                          </a:solidFill>
                          <a:latin typeface="DejaVu Sans"/>
                        </a:rPr>
                        <a:t>Material outputs</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Units</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Quantity</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Description of sampling procedures</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Destination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10"/>
                  </a:ext>
                </a:extLst>
              </a:tr>
              <a:tr h="226080">
                <a:tc>
                  <a:txBody>
                    <a:bodyPr/>
                    <a:lstStyle/>
                    <a:p>
                      <a:pPr>
                        <a:lnSpc>
                          <a:spcPct val="100000"/>
                        </a:lnSpc>
                      </a:pPr>
                      <a:r>
                        <a:rPr lang="en-US" sz="900" b="0" strike="noStrike" spc="-1">
                          <a:solidFill>
                            <a:srgbClr val="000000"/>
                          </a:solidFill>
                          <a:latin typeface="DejaVu Sans"/>
                        </a:rPr>
                        <a: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11"/>
                  </a:ext>
                </a:extLst>
              </a:tr>
            </a:tbl>
          </a:graphicData>
        </a:graphic>
      </p:graphicFrame>
      <p:pic>
        <p:nvPicPr>
          <p:cNvPr id="518" name="Grafik 517"/>
          <p:cNvPicPr/>
          <p:nvPr/>
        </p:nvPicPr>
        <p:blipFill>
          <a:blip r:embed="rId2"/>
          <a:stretch/>
        </p:blipFill>
        <p:spPr>
          <a:xfrm>
            <a:off x="5302080" y="685800"/>
            <a:ext cx="6175080" cy="5690520"/>
          </a:xfrm>
          <a:prstGeom prst="rect">
            <a:avLst/>
          </a:prstGeom>
          <a:ln w="0">
            <a:noFill/>
          </a:ln>
        </p:spPr>
      </p:pic>
      <p:sp>
        <p:nvSpPr>
          <p:cNvPr id="519" name="CustomShape 4"/>
          <p:cNvSpPr/>
          <p:nvPr/>
        </p:nvSpPr>
        <p:spPr>
          <a:xfrm>
            <a:off x="274320" y="6435360"/>
            <a:ext cx="1137348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Image and table recreated from 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3"/>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0"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Inventory Analysis (LCI)</a:t>
            </a:r>
            <a:endParaRPr lang="en-GB" sz="2400" b="0" strike="noStrike" spc="-1">
              <a:solidFill>
                <a:srgbClr val="000000"/>
              </a:solidFill>
              <a:latin typeface="Arial"/>
            </a:endParaRPr>
          </a:p>
        </p:txBody>
      </p:sp>
      <p:sp>
        <p:nvSpPr>
          <p:cNvPr id="521" name="CustomShape 2"/>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Data collection and validation</a:t>
            </a:r>
            <a:endParaRPr lang="en-GB" sz="2200" b="0" strike="noStrike" spc="-1">
              <a:solidFill>
                <a:srgbClr val="000000"/>
              </a:solidFill>
              <a:latin typeface="Arial"/>
            </a:endParaRPr>
          </a:p>
        </p:txBody>
      </p:sp>
      <p:sp>
        <p:nvSpPr>
          <p:cNvPr id="522" name="CustomShape 3"/>
          <p:cNvSpPr/>
          <p:nvPr/>
        </p:nvSpPr>
        <p:spPr>
          <a:xfrm>
            <a:off x="335520" y="1268280"/>
            <a:ext cx="490824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Data must be validated to confirm and provide evidence for data quality requirements, both during and after the data collection process. </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This can also involve establishing mass and energy balances.</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Obvious anomalies can necessitate collecting alternative data.</a:t>
            </a:r>
            <a:endParaRPr lang="en-GB" sz="1800" b="0" strike="noStrike" spc="-1">
              <a:solidFill>
                <a:srgbClr val="000000"/>
              </a:solidFill>
              <a:latin typeface="Arial"/>
            </a:endParaRPr>
          </a:p>
        </p:txBody>
      </p:sp>
      <p:sp>
        <p:nvSpPr>
          <p:cNvPr id="523" name="CustomShape 4"/>
          <p:cNvSpPr/>
          <p:nvPr/>
        </p:nvSpPr>
        <p:spPr>
          <a:xfrm>
            <a:off x="274320" y="6435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2"/>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524" name="Grafik 523"/>
          <p:cNvPicPr/>
          <p:nvPr/>
        </p:nvPicPr>
        <p:blipFill>
          <a:blip r:embed="rId3"/>
          <a:stretch/>
        </p:blipFill>
        <p:spPr>
          <a:xfrm>
            <a:off x="5302080" y="685800"/>
            <a:ext cx="6175080" cy="5690520"/>
          </a:xfrm>
          <a:prstGeom prst="rect">
            <a:avLst/>
          </a:prstGeom>
          <a:ln w="0">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 name="CustomShape 1"/>
          <p:cNvSpPr/>
          <p:nvPr/>
        </p:nvSpPr>
        <p:spPr>
          <a:xfrm>
            <a:off x="335520" y="764640"/>
            <a:ext cx="10732320" cy="4831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GB" sz="2400" b="1" strike="noStrike" spc="-1">
                <a:solidFill>
                  <a:srgbClr val="000000"/>
                </a:solidFill>
                <a:latin typeface="DejaVu Sans"/>
                <a:ea typeface="DejaVu Sans"/>
              </a:rPr>
              <a:t>LCA – Motivation</a:t>
            </a:r>
            <a:endParaRPr lang="en-GB" sz="2400" b="0" strike="noStrike" spc="-1">
              <a:solidFill>
                <a:srgbClr val="000000"/>
              </a:solidFill>
              <a:latin typeface="Arial"/>
            </a:endParaRPr>
          </a:p>
        </p:txBody>
      </p:sp>
      <p:sp>
        <p:nvSpPr>
          <p:cNvPr id="279" name="CustomShape 2"/>
          <p:cNvSpPr/>
          <p:nvPr/>
        </p:nvSpPr>
        <p:spPr>
          <a:xfrm>
            <a:off x="6095880" y="1268640"/>
            <a:ext cx="4971600" cy="5019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spcBef>
                <a:spcPts val="479"/>
              </a:spcBef>
              <a:tabLst>
                <a:tab pos="0" algn="l"/>
              </a:tabLst>
            </a:pPr>
            <a:r>
              <a:rPr lang="en-US" sz="2400" b="1" strike="noStrike" spc="-1">
                <a:solidFill>
                  <a:srgbClr val="000000"/>
                </a:solidFill>
                <a:latin typeface="DejaVu Sans"/>
                <a:ea typeface="DejaVu Sans"/>
              </a:rPr>
              <a:t>Battery Electric Vehicles (EV) </a:t>
            </a:r>
            <a:endParaRPr lang="en-GB" sz="2400" b="0" strike="noStrike" spc="-1">
              <a:solidFill>
                <a:srgbClr val="000000"/>
              </a:solidFill>
              <a:latin typeface="Arial"/>
            </a:endParaRPr>
          </a:p>
          <a:p>
            <a:pPr algn="ctr">
              <a:lnSpc>
                <a:spcPct val="100000"/>
              </a:lnSpc>
              <a:spcBef>
                <a:spcPts val="479"/>
              </a:spcBef>
              <a:tabLst>
                <a:tab pos="0" algn="l"/>
              </a:tabLst>
            </a:pPr>
            <a:endParaRPr lang="en-GB" sz="2400" b="0" strike="noStrike" spc="-1">
              <a:solidFill>
                <a:srgbClr val="000000"/>
              </a:solidFill>
              <a:latin typeface="Arial"/>
            </a:endParaRPr>
          </a:p>
          <a:p>
            <a:pPr algn="ctr">
              <a:lnSpc>
                <a:spcPct val="100000"/>
              </a:lnSpc>
              <a:spcBef>
                <a:spcPts val="479"/>
              </a:spcBef>
              <a:tabLst>
                <a:tab pos="0" algn="l"/>
              </a:tabLst>
            </a:pPr>
            <a:r>
              <a:rPr lang="en-US" sz="2400" b="0" strike="noStrike" spc="-1">
                <a:solidFill>
                  <a:srgbClr val="000000"/>
                </a:solidFill>
                <a:latin typeface="DejaVu Sans"/>
                <a:ea typeface="DejaVu Sans"/>
              </a:rPr>
              <a:t>Or</a:t>
            </a:r>
            <a:endParaRPr lang="en-GB" sz="2400" b="0" strike="noStrike" spc="-1">
              <a:solidFill>
                <a:srgbClr val="000000"/>
              </a:solidFill>
              <a:latin typeface="Arial"/>
            </a:endParaRPr>
          </a:p>
          <a:p>
            <a:pPr algn="ctr">
              <a:lnSpc>
                <a:spcPct val="100000"/>
              </a:lnSpc>
              <a:spcBef>
                <a:spcPts val="479"/>
              </a:spcBef>
              <a:tabLst>
                <a:tab pos="0" algn="l"/>
              </a:tabLst>
            </a:pPr>
            <a:endParaRPr lang="en-GB" sz="2400" b="0" strike="noStrike" spc="-1">
              <a:solidFill>
                <a:srgbClr val="000000"/>
              </a:solidFill>
              <a:latin typeface="Arial"/>
            </a:endParaRPr>
          </a:p>
          <a:p>
            <a:pPr algn="ctr">
              <a:lnSpc>
                <a:spcPct val="100000"/>
              </a:lnSpc>
              <a:spcBef>
                <a:spcPts val="479"/>
              </a:spcBef>
              <a:tabLst>
                <a:tab pos="0" algn="l"/>
              </a:tabLst>
            </a:pPr>
            <a:r>
              <a:rPr lang="en-US" sz="2400" b="1" strike="noStrike" spc="-1">
                <a:solidFill>
                  <a:srgbClr val="000000"/>
                </a:solidFill>
                <a:latin typeface="DejaVu Sans"/>
                <a:ea typeface="DejaVu Sans"/>
              </a:rPr>
              <a:t>Internal Combustion Engine Vehicles</a:t>
            </a:r>
            <a:endParaRPr lang="en-GB" sz="2400" b="0" strike="noStrike" spc="-1">
              <a:solidFill>
                <a:srgbClr val="000000"/>
              </a:solidFill>
              <a:latin typeface="Arial"/>
            </a:endParaRPr>
          </a:p>
        </p:txBody>
      </p:sp>
      <p:pic>
        <p:nvPicPr>
          <p:cNvPr id="280" name="Grafik 4_0"/>
          <p:cNvPicPr/>
          <p:nvPr/>
        </p:nvPicPr>
        <p:blipFill>
          <a:blip r:embed="rId2"/>
          <a:stretch/>
        </p:blipFill>
        <p:spPr>
          <a:xfrm>
            <a:off x="842760" y="1608120"/>
            <a:ext cx="4228560" cy="3620520"/>
          </a:xfrm>
          <a:prstGeom prst="rect">
            <a:avLst/>
          </a:prstGeom>
          <a:ln w="0">
            <a:noFill/>
          </a:ln>
        </p:spPr>
      </p:pic>
      <p:sp>
        <p:nvSpPr>
          <p:cNvPr id="281" name="CustomShape 3"/>
          <p:cNvSpPr/>
          <p:nvPr/>
        </p:nvSpPr>
        <p:spPr>
          <a:xfrm>
            <a:off x="274320" y="6492240"/>
            <a:ext cx="105152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Benjamin Leiding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 </a:t>
            </a:r>
            <a:endParaRPr lang="en-GB" sz="900" b="0" strike="noStrike" spc="-1">
              <a:solidFill>
                <a:srgbClr val="000000"/>
              </a:solidFill>
              <a:latin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5"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Inventory Analysis (LCI)</a:t>
            </a:r>
            <a:endParaRPr lang="en-GB" sz="2400" b="0" strike="noStrike" spc="-1">
              <a:solidFill>
                <a:srgbClr val="000000"/>
              </a:solidFill>
              <a:latin typeface="Arial"/>
            </a:endParaRPr>
          </a:p>
        </p:txBody>
      </p:sp>
      <p:sp>
        <p:nvSpPr>
          <p:cNvPr id="526" name="CustomShape 2"/>
          <p:cNvSpPr/>
          <p:nvPr/>
        </p:nvSpPr>
        <p:spPr>
          <a:xfrm>
            <a:off x="432720" y="132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Relating data to unit process</a:t>
            </a:r>
            <a:endParaRPr lang="en-GB" sz="2200" b="0" strike="noStrike" spc="-1">
              <a:solidFill>
                <a:srgbClr val="000000"/>
              </a:solidFill>
              <a:latin typeface="Arial"/>
            </a:endParaRPr>
          </a:p>
          <a:p>
            <a:pPr>
              <a:lnSpc>
                <a:spcPct val="100000"/>
              </a:lnSpc>
            </a:pPr>
            <a:r>
              <a:rPr lang="en-US" sz="2200" b="1" strike="noStrike" spc="-1">
                <a:solidFill>
                  <a:srgbClr val="666666"/>
                </a:solidFill>
                <a:latin typeface="DejaVu Sans"/>
                <a:ea typeface="DejaVu Sans"/>
              </a:rPr>
              <a:t> and functional unit</a:t>
            </a:r>
            <a:endParaRPr lang="en-GB" sz="2200" b="0" strike="noStrike" spc="-1">
              <a:solidFill>
                <a:srgbClr val="000000"/>
              </a:solidFill>
              <a:latin typeface="Arial"/>
            </a:endParaRPr>
          </a:p>
        </p:txBody>
      </p:sp>
      <p:sp>
        <p:nvSpPr>
          <p:cNvPr id="527" name="CustomShape 3"/>
          <p:cNvSpPr/>
          <p:nvPr/>
        </p:nvSpPr>
        <p:spPr>
          <a:xfrm>
            <a:off x="335520" y="1268280"/>
            <a:ext cx="514692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Based on the flow chart and the flows between unit processes, the flows of all unit processes are related to the reference flow.</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calculation should result in all system input and output data being referenced to the functional unit.</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Recall: a measure of the product(s) or product parts required to deliver the performance defined by the functional unit.</a:t>
            </a:r>
            <a:endParaRPr lang="en-GB" sz="1800" b="0" strike="noStrike" spc="-1">
              <a:solidFill>
                <a:srgbClr val="000000"/>
              </a:solidFill>
              <a:latin typeface="Arial"/>
            </a:endParaRPr>
          </a:p>
        </p:txBody>
      </p:sp>
      <p:sp>
        <p:nvSpPr>
          <p:cNvPr id="528" name="CustomShape 4"/>
          <p:cNvSpPr/>
          <p:nvPr/>
        </p:nvSpPr>
        <p:spPr>
          <a:xfrm>
            <a:off x="274320" y="6435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2"/>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529" name="Grafik 528"/>
          <p:cNvPicPr/>
          <p:nvPr/>
        </p:nvPicPr>
        <p:blipFill>
          <a:blip r:embed="rId3"/>
          <a:stretch/>
        </p:blipFill>
        <p:spPr>
          <a:xfrm>
            <a:off x="5302080" y="685800"/>
            <a:ext cx="6175080" cy="5690520"/>
          </a:xfrm>
          <a:prstGeom prst="rect">
            <a:avLst/>
          </a:prstGeom>
          <a:ln w="0">
            <a:noFill/>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30"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Inventory Analysis (LCI)</a:t>
            </a:r>
            <a:endParaRPr lang="en-GB" sz="2400" b="0" strike="noStrike" spc="-1">
              <a:solidFill>
                <a:srgbClr val="000000"/>
              </a:solidFill>
              <a:latin typeface="Arial"/>
            </a:endParaRPr>
          </a:p>
        </p:txBody>
      </p:sp>
      <p:sp>
        <p:nvSpPr>
          <p:cNvPr id="531" name="CustomShape 2"/>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Relating data to unit process and functional unit</a:t>
            </a:r>
            <a:endParaRPr lang="en-GB" sz="2200" b="0" strike="noStrike" spc="-1">
              <a:solidFill>
                <a:srgbClr val="000000"/>
              </a:solidFill>
              <a:latin typeface="Arial"/>
            </a:endParaRPr>
          </a:p>
        </p:txBody>
      </p:sp>
      <p:sp>
        <p:nvSpPr>
          <p:cNvPr id="532" name="CustomShape 3"/>
          <p:cNvSpPr/>
          <p:nvPr/>
        </p:nvSpPr>
        <p:spPr>
          <a:xfrm>
            <a:off x="335520" y="1268280"/>
            <a:ext cx="490824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In the example of a truck, a specific transport scenario would be defined in the study that uses the data set for the specific truck used, ensuring again a clear identification and quantification.</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E.g. the transport scenario “150 km overland transport of bulk sand transport at 90 % load factor” with the quantity and unit of e.g. 1 t*km and the data set “Truck bulk transport; Euro 0, 1, 2, 3, 4 transport mix; 22 t total weight, 17.3 t max payload”.</a:t>
            </a:r>
            <a:endParaRPr lang="en-GB" sz="1800" b="0" strike="noStrike" spc="-1">
              <a:solidFill>
                <a:srgbClr val="000000"/>
              </a:solidFill>
              <a:latin typeface="Arial"/>
            </a:endParaRPr>
          </a:p>
        </p:txBody>
      </p:sp>
      <p:pic>
        <p:nvPicPr>
          <p:cNvPr id="533" name="Grafik 532"/>
          <p:cNvPicPr/>
          <p:nvPr/>
        </p:nvPicPr>
        <p:blipFill>
          <a:blip r:embed="rId2"/>
          <a:stretch/>
        </p:blipFill>
        <p:spPr>
          <a:xfrm>
            <a:off x="6320160" y="1623960"/>
            <a:ext cx="5157000" cy="4752360"/>
          </a:xfrm>
          <a:prstGeom prst="rect">
            <a:avLst/>
          </a:prstGeom>
          <a:ln w="0">
            <a:noFill/>
          </a:ln>
        </p:spPr>
      </p:pic>
      <p:sp>
        <p:nvSpPr>
          <p:cNvPr id="534" name="CustomShape 4"/>
          <p:cNvSpPr/>
          <p:nvPr/>
        </p:nvSpPr>
        <p:spPr>
          <a:xfrm>
            <a:off x="274320" y="636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ILCD Handbook – General guide for Life Cycle Assessment – Detailed Guidance (</a:t>
            </a:r>
            <a:r>
              <a:rPr lang="en-US" sz="900" b="0" u="sng" strike="noStrike" spc="-1">
                <a:solidFill>
                  <a:srgbClr val="0000FF"/>
                </a:solidFill>
                <a:uFillTx/>
                <a:latin typeface="Roboto"/>
                <a:ea typeface="Roboto"/>
                <a:hlinkClick r:id="rId3"/>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5" name="CustomShape 33"/>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Inventory Analysis (LCI)</a:t>
            </a:r>
            <a:endParaRPr lang="en-GB" sz="2400" b="0" strike="noStrike" spc="-1">
              <a:solidFill>
                <a:srgbClr val="000000"/>
              </a:solidFill>
              <a:latin typeface="Arial"/>
            </a:endParaRPr>
          </a:p>
        </p:txBody>
      </p:sp>
      <p:sp>
        <p:nvSpPr>
          <p:cNvPr id="536" name="CustomShape 34"/>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Relating data to unit process and functional unit</a:t>
            </a:r>
            <a:endParaRPr lang="en-GB" sz="2200" b="0" strike="noStrike" spc="-1">
              <a:solidFill>
                <a:srgbClr val="000000"/>
              </a:solidFill>
              <a:latin typeface="Arial"/>
            </a:endParaRPr>
          </a:p>
        </p:txBody>
      </p:sp>
      <p:sp>
        <p:nvSpPr>
          <p:cNvPr id="537" name="CustomShape 35"/>
          <p:cNvSpPr/>
          <p:nvPr/>
        </p:nvSpPr>
        <p:spPr>
          <a:xfrm>
            <a:off x="335520" y="2286000"/>
            <a:ext cx="10858320" cy="400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16000">
              <a:lnSpc>
                <a:spcPct val="100000"/>
              </a:lnSpc>
              <a:buClr>
                <a:srgbClr val="008C4F"/>
              </a:buClr>
              <a:buSzPct val="60000"/>
              <a:buFont typeface="OpenSymbol"/>
              <a:buChar char="◾"/>
            </a:pPr>
            <a:r>
              <a:rPr lang="en-GB" sz="1800" b="1" strike="noStrike" spc="-1">
                <a:solidFill>
                  <a:srgbClr val="000000"/>
                </a:solidFill>
                <a:latin typeface="DejaVu Sans"/>
                <a:ea typeface="DejaVu Sans"/>
              </a:rPr>
              <a:t>MushR example</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GB" sz="1800" b="0" strike="noStrike" spc="-1">
                <a:solidFill>
                  <a:srgbClr val="000000"/>
                </a:solidFill>
                <a:latin typeface="DejaVu Sans"/>
                <a:ea typeface="DejaVu Sans"/>
              </a:rPr>
              <a:t>Experimental estimation:</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GB" sz="1800" b="0" strike="noStrike" spc="-1">
                <a:solidFill>
                  <a:srgbClr val="000000"/>
                </a:solidFill>
                <a:latin typeface="DejaVu Sans"/>
                <a:ea typeface="DejaVu Sans"/>
              </a:rPr>
              <a:t>Colonizable volume of a 5L substrate bag weighing 30g = </a:t>
            </a:r>
            <a:r>
              <a:rPr lang="en-GB" sz="1800" b="0" i="1" strike="noStrike" spc="-1">
                <a:solidFill>
                  <a:srgbClr val="000000"/>
                </a:solidFill>
                <a:latin typeface="DejaVu Sans"/>
                <a:ea typeface="DejaVu Sans"/>
              </a:rPr>
              <a:t>3L</a:t>
            </a:r>
            <a:endParaRPr lang="en-GB" sz="1800" b="0" strike="noStrike" spc="-1">
              <a:solidFill>
                <a:srgbClr val="000000"/>
              </a:solidFill>
              <a:latin typeface="Arial"/>
            </a:endParaRPr>
          </a:p>
          <a:p>
            <a:pPr marL="864000" lvl="3" indent="-216000">
              <a:lnSpc>
                <a:spcPct val="100000"/>
              </a:lnSpc>
              <a:buClr>
                <a:srgbClr val="000000"/>
              </a:buClr>
              <a:buSzPct val="45000"/>
              <a:buFont typeface="Wingdings" charset="2"/>
              <a:buChar char=""/>
            </a:pPr>
            <a:r>
              <a:rPr lang="en-GB" sz="1800" b="0" i="1" strike="noStrike" spc="-1">
                <a:solidFill>
                  <a:srgbClr val="000000"/>
                </a:solidFill>
                <a:latin typeface="DejaVu Sans"/>
                <a:ea typeface="DejaVu Sans"/>
              </a:rPr>
              <a:t>Since we have to fold the bag a couple times to seal it.</a:t>
            </a:r>
            <a:endParaRPr lang="en-GB" sz="1800" b="0" strike="noStrike" spc="-1">
              <a:solidFill>
                <a:srgbClr val="000000"/>
              </a:solidFill>
              <a:latin typeface="Arial"/>
            </a:endParaRPr>
          </a:p>
        </p:txBody>
      </p:sp>
      <p:sp>
        <p:nvSpPr>
          <p:cNvPr id="538" name="CustomShape 36"/>
          <p:cNvSpPr/>
          <p:nvPr/>
        </p:nvSpPr>
        <p:spPr>
          <a:xfrm>
            <a:off x="274320" y="636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ILCD Handbook – General guide for Life Cycle Assessment – Detailed Guidance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9" name="CustomShape 13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Inventory Analysis (LCI)</a:t>
            </a:r>
            <a:endParaRPr lang="en-GB" sz="2400" b="0" strike="noStrike" spc="-1">
              <a:solidFill>
                <a:srgbClr val="000000"/>
              </a:solidFill>
              <a:latin typeface="Arial"/>
            </a:endParaRPr>
          </a:p>
        </p:txBody>
      </p:sp>
      <p:sp>
        <p:nvSpPr>
          <p:cNvPr id="540" name="CustomShape 132"/>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Relating data to unit process and functional unit</a:t>
            </a:r>
            <a:endParaRPr lang="en-GB" sz="2200" b="0" strike="noStrike" spc="-1">
              <a:solidFill>
                <a:srgbClr val="000000"/>
              </a:solidFill>
              <a:latin typeface="Arial"/>
            </a:endParaRPr>
          </a:p>
        </p:txBody>
      </p:sp>
      <p:sp>
        <p:nvSpPr>
          <p:cNvPr id="541" name="CustomShape 133"/>
          <p:cNvSpPr/>
          <p:nvPr/>
        </p:nvSpPr>
        <p:spPr>
          <a:xfrm>
            <a:off x="335520" y="2286000"/>
            <a:ext cx="10858320" cy="400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16000">
              <a:lnSpc>
                <a:spcPct val="100000"/>
              </a:lnSpc>
              <a:buClr>
                <a:srgbClr val="008C4F"/>
              </a:buClr>
              <a:buSzPct val="60000"/>
              <a:buFont typeface="OpenSymbol"/>
              <a:buChar char="◾"/>
            </a:pPr>
            <a:r>
              <a:rPr lang="en-GB" sz="1800" b="1" strike="noStrike" spc="-1">
                <a:solidFill>
                  <a:srgbClr val="000000"/>
                </a:solidFill>
                <a:latin typeface="DejaVu Sans"/>
                <a:ea typeface="DejaVu Sans"/>
              </a:rPr>
              <a:t>MushR example</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GB" sz="1800" b="0" strike="noStrike" spc="-1">
                <a:solidFill>
                  <a:srgbClr val="000000"/>
                </a:solidFill>
                <a:latin typeface="DejaVu Sans"/>
                <a:ea typeface="DejaVu Sans"/>
              </a:rPr>
              <a:t>Experimental estimation:</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GB" sz="1800" b="0" strike="noStrike" spc="-1">
                <a:solidFill>
                  <a:srgbClr val="000000"/>
                </a:solidFill>
                <a:latin typeface="DejaVu Sans"/>
                <a:ea typeface="DejaVu Sans"/>
              </a:rPr>
              <a:t>Colonizable volume of a 5L substrate bag weighing 30g = </a:t>
            </a:r>
            <a:r>
              <a:rPr lang="en-GB" sz="1800" b="0" i="1" strike="noStrike" spc="-1">
                <a:solidFill>
                  <a:srgbClr val="000000"/>
                </a:solidFill>
                <a:latin typeface="DejaVu Sans"/>
                <a:ea typeface="DejaVu Sans"/>
              </a:rPr>
              <a:t>3L</a:t>
            </a:r>
            <a:endParaRPr lang="en-GB" sz="1800" b="0" strike="noStrike" spc="-1">
              <a:solidFill>
                <a:srgbClr val="000000"/>
              </a:solidFill>
              <a:latin typeface="Arial"/>
            </a:endParaRPr>
          </a:p>
          <a:p>
            <a:pPr marL="864000" lvl="3" indent="-216000">
              <a:lnSpc>
                <a:spcPct val="100000"/>
              </a:lnSpc>
              <a:buClr>
                <a:srgbClr val="000000"/>
              </a:buClr>
              <a:buSzPct val="45000"/>
              <a:buFont typeface="Wingdings" charset="2"/>
              <a:buChar char=""/>
            </a:pPr>
            <a:r>
              <a:rPr lang="en-GB" sz="1800" b="0" i="1" strike="noStrike" spc="-1">
                <a:solidFill>
                  <a:srgbClr val="000000"/>
                </a:solidFill>
                <a:latin typeface="DejaVu Sans"/>
                <a:ea typeface="DejaVu Sans"/>
              </a:rPr>
              <a:t>Since we have to fold the bag a couple times to seal it.</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GB" sz="1800" b="0" strike="noStrike" spc="-1">
                <a:solidFill>
                  <a:srgbClr val="000000"/>
                </a:solidFill>
                <a:latin typeface="DejaVu Sans"/>
                <a:ea typeface="DejaVu Sans"/>
              </a:rPr>
              <a:t>Colonizable volume of a 3L substrate bucket weighing 90g = </a:t>
            </a:r>
            <a:r>
              <a:rPr lang="en-GB" sz="1800" b="0" i="1" strike="noStrike" spc="-1">
                <a:solidFill>
                  <a:srgbClr val="000000"/>
                </a:solidFill>
                <a:latin typeface="DejaVu Sans"/>
                <a:ea typeface="DejaVu Sans"/>
              </a:rPr>
              <a:t>3L (no change)</a:t>
            </a:r>
            <a:endParaRPr lang="en-GB" sz="1800" b="0" strike="noStrike" spc="-1">
              <a:solidFill>
                <a:srgbClr val="000000"/>
              </a:solidFill>
              <a:latin typeface="Arial"/>
            </a:endParaRPr>
          </a:p>
        </p:txBody>
      </p:sp>
      <p:sp>
        <p:nvSpPr>
          <p:cNvPr id="542" name="CustomShape 134"/>
          <p:cNvSpPr/>
          <p:nvPr/>
        </p:nvSpPr>
        <p:spPr>
          <a:xfrm>
            <a:off x="274320" y="636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ILCD Handbook – General guide for Life Cycle Assessment – Detailed Guidance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3" name="CustomShape 28"/>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Inventory Analysis (LCI)</a:t>
            </a:r>
            <a:endParaRPr lang="en-GB" sz="2400" b="0" strike="noStrike" spc="-1">
              <a:solidFill>
                <a:srgbClr val="000000"/>
              </a:solidFill>
              <a:latin typeface="Arial"/>
            </a:endParaRPr>
          </a:p>
        </p:txBody>
      </p:sp>
      <p:sp>
        <p:nvSpPr>
          <p:cNvPr id="544" name="CustomShape 30"/>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Relating data to unit process and functional unit</a:t>
            </a:r>
            <a:endParaRPr lang="en-GB" sz="2200" b="0" strike="noStrike" spc="-1">
              <a:solidFill>
                <a:srgbClr val="000000"/>
              </a:solidFill>
              <a:latin typeface="Arial"/>
            </a:endParaRPr>
          </a:p>
        </p:txBody>
      </p:sp>
      <p:sp>
        <p:nvSpPr>
          <p:cNvPr id="545" name="CustomShape 31"/>
          <p:cNvSpPr/>
          <p:nvPr/>
        </p:nvSpPr>
        <p:spPr>
          <a:xfrm>
            <a:off x="335520" y="2286000"/>
            <a:ext cx="10858320" cy="400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16000">
              <a:lnSpc>
                <a:spcPct val="100000"/>
              </a:lnSpc>
              <a:buClr>
                <a:srgbClr val="008C4F"/>
              </a:buClr>
              <a:buSzPct val="60000"/>
              <a:buFont typeface="OpenSymbol"/>
              <a:buChar char="◾"/>
            </a:pPr>
            <a:r>
              <a:rPr lang="en-GB" sz="1800" b="1" strike="noStrike" spc="-1">
                <a:solidFill>
                  <a:srgbClr val="000000"/>
                </a:solidFill>
                <a:latin typeface="DejaVu Sans"/>
                <a:ea typeface="DejaVu Sans"/>
              </a:rPr>
              <a:t>MushR example</a:t>
            </a: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GB" sz="1800" b="0" strike="noStrike" spc="-1">
                <a:solidFill>
                  <a:srgbClr val="000000"/>
                </a:solidFill>
                <a:latin typeface="DejaVu Sans"/>
                <a:ea typeface="DejaVu Sans"/>
              </a:rPr>
              <a:t>Experimental estimation:</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GB" sz="1800" b="0" strike="noStrike" spc="-1">
                <a:solidFill>
                  <a:srgbClr val="000000"/>
                </a:solidFill>
                <a:latin typeface="DejaVu Sans"/>
                <a:ea typeface="DejaVu Sans"/>
              </a:rPr>
              <a:t>Colonizable volume of a 5L substrate bag weighing 30g = </a:t>
            </a:r>
            <a:r>
              <a:rPr lang="en-GB" sz="1800" b="0" i="1" strike="noStrike" spc="-1">
                <a:solidFill>
                  <a:srgbClr val="000000"/>
                </a:solidFill>
                <a:latin typeface="DejaVu Sans"/>
                <a:ea typeface="DejaVu Sans"/>
              </a:rPr>
              <a:t>3L</a:t>
            </a:r>
            <a:endParaRPr lang="en-GB" sz="1800" b="0" strike="noStrike" spc="-1">
              <a:solidFill>
                <a:srgbClr val="000000"/>
              </a:solidFill>
              <a:latin typeface="Arial"/>
            </a:endParaRPr>
          </a:p>
          <a:p>
            <a:pPr marL="864000" lvl="3" indent="-216000">
              <a:lnSpc>
                <a:spcPct val="100000"/>
              </a:lnSpc>
              <a:buClr>
                <a:srgbClr val="000000"/>
              </a:buClr>
              <a:buSzPct val="45000"/>
              <a:buFont typeface="Wingdings" charset="2"/>
              <a:buChar char=""/>
            </a:pPr>
            <a:r>
              <a:rPr lang="en-GB" sz="1800" b="0" i="1" strike="noStrike" spc="-1">
                <a:solidFill>
                  <a:srgbClr val="000000"/>
                </a:solidFill>
                <a:latin typeface="DejaVu Sans"/>
                <a:ea typeface="DejaVu Sans"/>
              </a:rPr>
              <a:t>Since we have to fold the bag a couple times to seal it.</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GB" sz="1800" b="0" strike="noStrike" spc="-1">
                <a:solidFill>
                  <a:srgbClr val="000000"/>
                </a:solidFill>
                <a:latin typeface="DejaVu Sans"/>
                <a:ea typeface="DejaVu Sans"/>
              </a:rPr>
              <a:t>Colonizable volume of a 3L substrate bucket weighing 90g = </a:t>
            </a:r>
            <a:r>
              <a:rPr lang="en-GB" sz="1800" b="0" i="1" strike="noStrike" spc="-1">
                <a:solidFill>
                  <a:srgbClr val="000000"/>
                </a:solidFill>
                <a:latin typeface="DejaVu Sans"/>
                <a:ea typeface="DejaVu Sans"/>
              </a:rPr>
              <a:t>3L (no change)</a:t>
            </a:r>
            <a:endParaRPr lang="en-GB" sz="1800" b="0" strike="noStrike" spc="-1">
              <a:solidFill>
                <a:srgbClr val="000000"/>
              </a:solidFill>
              <a:latin typeface="Arial"/>
            </a:endParaRPr>
          </a:p>
          <a:p>
            <a:pPr>
              <a:lnSpc>
                <a:spcPct val="100000"/>
              </a:lnSpc>
            </a:pPr>
            <a:endParaRPr lang="en-GB" sz="1800" b="0" strike="noStrike" spc="-1">
              <a:solidFill>
                <a:srgbClr val="000000"/>
              </a:solidFill>
              <a:latin typeface="Arial"/>
            </a:endParaRPr>
          </a:p>
          <a:p>
            <a:pPr>
              <a:lnSpc>
                <a:spcPct val="100000"/>
              </a:lnSpc>
            </a:pPr>
            <a:endParaRPr lang="en-GB" sz="1800" b="0" strike="noStrike" spc="-1">
              <a:solidFill>
                <a:srgbClr val="000000"/>
              </a:solidFill>
              <a:latin typeface="Arial"/>
            </a:endParaRPr>
          </a:p>
          <a:p>
            <a:pPr marL="432000" lvl="1" indent="-216000">
              <a:lnSpc>
                <a:spcPct val="100000"/>
              </a:lnSpc>
              <a:buClr>
                <a:srgbClr val="008C4F"/>
              </a:buClr>
              <a:buSzPct val="60000"/>
              <a:buFont typeface="OpenSymbol"/>
              <a:buChar char="—"/>
            </a:pPr>
            <a:r>
              <a:rPr lang="en-GB" sz="1800" b="0" strike="noStrike" spc="-1">
                <a:solidFill>
                  <a:srgbClr val="000000"/>
                </a:solidFill>
                <a:latin typeface="DejaVu Sans"/>
                <a:ea typeface="DejaVu Sans"/>
              </a:rPr>
              <a:t>This allows us to scale and compare the two container types on similar terms, e.g:</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GB" sz="1800" b="0" strike="noStrike" spc="-1">
                <a:solidFill>
                  <a:srgbClr val="000000"/>
                </a:solidFill>
                <a:latin typeface="DejaVu Sans"/>
                <a:ea typeface="DejaVu Sans"/>
              </a:rPr>
              <a:t>1000g of substrate bags, can contain (1000 ✕ 3 / 30) = 100 Liters of substrate.</a:t>
            </a:r>
            <a:endParaRPr lang="en-GB" sz="1800" b="0" strike="noStrike" spc="-1">
              <a:solidFill>
                <a:srgbClr val="000000"/>
              </a:solidFill>
              <a:latin typeface="Arial"/>
            </a:endParaRPr>
          </a:p>
          <a:p>
            <a:pPr marL="648000" lvl="2" indent="-216000">
              <a:lnSpc>
                <a:spcPct val="100000"/>
              </a:lnSpc>
              <a:buClr>
                <a:srgbClr val="008C4F"/>
              </a:buClr>
              <a:buSzPct val="45000"/>
              <a:buFont typeface="OpenSymbol"/>
              <a:buChar char="—"/>
            </a:pPr>
            <a:r>
              <a:rPr lang="en-GB" sz="1800" b="0" strike="noStrike" spc="-1">
                <a:solidFill>
                  <a:srgbClr val="000000"/>
                </a:solidFill>
                <a:latin typeface="DejaVu Sans"/>
                <a:ea typeface="DejaVu Sans"/>
              </a:rPr>
              <a:t>1000g of substrate buckets, can contain (1000 ✕ 3 / 90) = 33.333 Liters of substrate.</a:t>
            </a:r>
            <a:endParaRPr lang="en-GB" sz="1800" b="0" strike="noStrike" spc="-1">
              <a:solidFill>
                <a:srgbClr val="000000"/>
              </a:solidFill>
              <a:latin typeface="Arial"/>
            </a:endParaRPr>
          </a:p>
        </p:txBody>
      </p:sp>
      <p:sp>
        <p:nvSpPr>
          <p:cNvPr id="546" name="CustomShape 32"/>
          <p:cNvSpPr/>
          <p:nvPr/>
        </p:nvSpPr>
        <p:spPr>
          <a:xfrm>
            <a:off x="274320" y="636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ILCD Handbook – General guide for Life Cycle Assessment – Detailed Guidance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7"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Inventory Analysis (LCI)</a:t>
            </a:r>
            <a:endParaRPr lang="en-GB" sz="2400" b="0" strike="noStrike" spc="-1">
              <a:solidFill>
                <a:srgbClr val="000000"/>
              </a:solidFill>
              <a:latin typeface="Arial"/>
            </a:endParaRPr>
          </a:p>
        </p:txBody>
      </p:sp>
      <p:sp>
        <p:nvSpPr>
          <p:cNvPr id="548" name="CustomShape 2"/>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Refining the system boundary</a:t>
            </a:r>
            <a:endParaRPr lang="en-GB" sz="2200" b="0" strike="noStrike" spc="-1">
              <a:solidFill>
                <a:srgbClr val="000000"/>
              </a:solidFill>
              <a:latin typeface="Arial"/>
            </a:endParaRPr>
          </a:p>
        </p:txBody>
      </p:sp>
      <p:sp>
        <p:nvSpPr>
          <p:cNvPr id="549" name="CustomShape 3"/>
          <p:cNvSpPr/>
          <p:nvPr/>
        </p:nvSpPr>
        <p:spPr>
          <a:xfrm>
            <a:off x="335520" y="1268280"/>
            <a:ext cx="490824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initial system boundary is revised, in accordance with the cut-off criteria established before.</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Further analysis may result in:</a:t>
            </a:r>
            <a:endParaRPr lang="en-GB" sz="1800" b="0" strike="noStrike" spc="-1">
              <a:solidFill>
                <a:srgbClr val="000000"/>
              </a:solidFill>
              <a:latin typeface="Arial"/>
            </a:endParaRPr>
          </a:p>
          <a:p>
            <a:pPr marL="432000" lvl="1" indent="-21492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Exclusion of life cycle stages or unit processes if they lack significance</a:t>
            </a:r>
            <a:endParaRPr lang="en-GB" sz="1800" b="0" strike="noStrike" spc="-1">
              <a:solidFill>
                <a:srgbClr val="000000"/>
              </a:solidFill>
              <a:latin typeface="Arial"/>
            </a:endParaRPr>
          </a:p>
          <a:p>
            <a:pPr marL="432000" lvl="1" indent="-21492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Exclusion of inputs or outputs</a:t>
            </a:r>
            <a:endParaRPr lang="en-GB" sz="1800" b="0" strike="noStrike" spc="-1">
              <a:solidFill>
                <a:srgbClr val="000000"/>
              </a:solidFill>
              <a:latin typeface="Arial"/>
            </a:endParaRPr>
          </a:p>
          <a:p>
            <a:pPr marL="432000" lvl="1" indent="-21492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Inclusion of new unit processes, inputs and outputs that are shown to be more significant than estimated before.</a:t>
            </a:r>
            <a:endParaRPr lang="en-GB" sz="1800" b="0" strike="noStrike" spc="-1">
              <a:solidFill>
                <a:srgbClr val="000000"/>
              </a:solidFill>
              <a:latin typeface="Arial"/>
            </a:endParaRPr>
          </a:p>
        </p:txBody>
      </p:sp>
      <p:pic>
        <p:nvPicPr>
          <p:cNvPr id="550" name="Grafik 549"/>
          <p:cNvPicPr/>
          <p:nvPr/>
        </p:nvPicPr>
        <p:blipFill>
          <a:blip r:embed="rId2"/>
          <a:stretch/>
        </p:blipFill>
        <p:spPr>
          <a:xfrm>
            <a:off x="6320160" y="1623960"/>
            <a:ext cx="5157000" cy="4752360"/>
          </a:xfrm>
          <a:prstGeom prst="rect">
            <a:avLst/>
          </a:prstGeom>
          <a:ln w="0">
            <a:noFill/>
          </a:ln>
        </p:spPr>
      </p:pic>
      <p:sp>
        <p:nvSpPr>
          <p:cNvPr id="551" name="CustomShape 4"/>
          <p:cNvSpPr/>
          <p:nvPr/>
        </p:nvSpPr>
        <p:spPr>
          <a:xfrm>
            <a:off x="274320" y="636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ILCD Handbook – General guide for Life Cycle Assessment – Detailed Guidance (</a:t>
            </a:r>
            <a:r>
              <a:rPr lang="en-US" sz="900" b="0" u="sng" strike="noStrike" spc="-1">
                <a:solidFill>
                  <a:srgbClr val="0000FF"/>
                </a:solidFill>
                <a:uFillTx/>
                <a:latin typeface="Roboto"/>
                <a:ea typeface="Roboto"/>
                <a:hlinkClick r:id="rId3"/>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Impact Assessment (LCIA)</a:t>
            </a:r>
            <a:endParaRPr lang="en-GB" sz="2400" b="0" strike="noStrike" spc="-1">
              <a:solidFill>
                <a:srgbClr val="000000"/>
              </a:solidFill>
              <a:latin typeface="Arial"/>
            </a:endParaRPr>
          </a:p>
        </p:txBody>
      </p:sp>
      <p:sp>
        <p:nvSpPr>
          <p:cNvPr id="553" name="CustomShape 2"/>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Definition</a:t>
            </a:r>
            <a:endParaRPr lang="en-GB" sz="2200" b="0" strike="noStrike" spc="-1">
              <a:solidFill>
                <a:srgbClr val="000000"/>
              </a:solidFill>
              <a:latin typeface="Arial"/>
            </a:endParaRPr>
          </a:p>
        </p:txBody>
      </p:sp>
      <p:sp>
        <p:nvSpPr>
          <p:cNvPr id="554" name="CustomShape 4"/>
          <p:cNvSpPr/>
          <p:nvPr/>
        </p:nvSpPr>
        <p:spPr>
          <a:xfrm>
            <a:off x="274320" y="6255360"/>
            <a:ext cx="111438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Determining the environmental impacts of conventional and alternatively fuelled vehicles through LCA, Ricardo Energy and Environment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555" name="CustomShape 5"/>
          <p:cNvSpPr/>
          <p:nvPr/>
        </p:nvSpPr>
        <p:spPr>
          <a:xfrm>
            <a:off x="274320" y="600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3"/>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556" name="CustomShape 116"/>
          <p:cNvSpPr/>
          <p:nvPr/>
        </p:nvSpPr>
        <p:spPr>
          <a:xfrm>
            <a:off x="457200" y="3429000"/>
            <a:ext cx="10054440" cy="11390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gn="ctr">
              <a:lnSpc>
                <a:spcPct val="100000"/>
              </a:lnSpc>
            </a:pPr>
            <a:r>
              <a:rPr lang="en-US" sz="1800" b="0" strike="noStrike" spc="-1">
                <a:solidFill>
                  <a:srgbClr val="000000"/>
                </a:solidFill>
                <a:latin typeface="DejaVu Sans"/>
                <a:ea typeface="DejaVu Sans"/>
              </a:rPr>
              <a:t>LCIA is the phase of life cycle assessment aimed at understanding and evaluating the magnitude and significance of the potential environmental impacts for a product system throughout the life cycle of the product.</a:t>
            </a:r>
            <a:endParaRPr lang="en-GB" sz="1800" b="0" strike="noStrike" spc="-1">
              <a:solidFill>
                <a:srgbClr val="000000"/>
              </a:solidFill>
              <a:latin typeface="Aria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57"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Impact Assessment (LCIA)</a:t>
            </a:r>
            <a:endParaRPr lang="en-GB" sz="2400" b="0" strike="noStrike" spc="-1">
              <a:solidFill>
                <a:srgbClr val="000000"/>
              </a:solidFill>
              <a:latin typeface="Arial"/>
            </a:endParaRPr>
          </a:p>
        </p:txBody>
      </p:sp>
      <p:sp>
        <p:nvSpPr>
          <p:cNvPr id="558" name="CustomShape 2"/>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Oveview</a:t>
            </a:r>
            <a:endParaRPr lang="en-GB" sz="2200" b="0" strike="noStrike" spc="-1">
              <a:solidFill>
                <a:srgbClr val="000000"/>
              </a:solidFill>
              <a:latin typeface="Arial"/>
            </a:endParaRPr>
          </a:p>
        </p:txBody>
      </p:sp>
      <p:graphicFrame>
        <p:nvGraphicFramePr>
          <p:cNvPr id="559" name="Table 3"/>
          <p:cNvGraphicFramePr/>
          <p:nvPr/>
        </p:nvGraphicFramePr>
        <p:xfrm>
          <a:off x="5963400" y="2308680"/>
          <a:ext cx="5237640" cy="3176640"/>
        </p:xfrm>
        <a:graphic>
          <a:graphicData uri="http://schemas.openxmlformats.org/drawingml/2006/table">
            <a:tbl>
              <a:tblPr/>
              <a:tblGrid>
                <a:gridCol w="2125440">
                  <a:extLst>
                    <a:ext uri="{9D8B030D-6E8A-4147-A177-3AD203B41FA5}">
                      <a16:colId xmlns:a16="http://schemas.microsoft.com/office/drawing/2014/main" val="20000"/>
                    </a:ext>
                  </a:extLst>
                </a:gridCol>
                <a:gridCol w="3112560">
                  <a:extLst>
                    <a:ext uri="{9D8B030D-6E8A-4147-A177-3AD203B41FA5}">
                      <a16:colId xmlns:a16="http://schemas.microsoft.com/office/drawing/2014/main" val="20001"/>
                    </a:ext>
                  </a:extLst>
                </a:gridCol>
              </a:tblGrid>
              <a:tr h="253440">
                <a:tc>
                  <a:txBody>
                    <a:bodyPr/>
                    <a:lstStyle/>
                    <a:p>
                      <a:pPr>
                        <a:lnSpc>
                          <a:spcPct val="100000"/>
                        </a:lnSpc>
                      </a:pPr>
                      <a:r>
                        <a:rPr lang="en-US" sz="900" b="1" strike="noStrike" spc="-1">
                          <a:solidFill>
                            <a:srgbClr val="000000"/>
                          </a:solidFill>
                          <a:latin typeface="DejaVu Sans"/>
                        </a:rPr>
                        <a:t>Term</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a:lstStyle/>
                    <a:p>
                      <a:pPr>
                        <a:lnSpc>
                          <a:spcPct val="100000"/>
                        </a:lnSpc>
                      </a:pPr>
                      <a:r>
                        <a:rPr lang="en-US" sz="900" b="1" strike="noStrike" spc="-1">
                          <a:solidFill>
                            <a:srgbClr val="000000"/>
                          </a:solidFill>
                          <a:latin typeface="DejaVu Sans"/>
                        </a:rPr>
                        <a:t>Example</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extLst>
                  <a:ext uri="{0D108BD9-81ED-4DB2-BD59-A6C34878D82A}">
                    <a16:rowId xmlns:a16="http://schemas.microsoft.com/office/drawing/2014/main" val="10000"/>
                  </a:ext>
                </a:extLst>
              </a:tr>
              <a:tr h="253440">
                <a:tc>
                  <a:txBody>
                    <a:bodyPr/>
                    <a:lstStyle/>
                    <a:p>
                      <a:pPr>
                        <a:lnSpc>
                          <a:spcPct val="100000"/>
                        </a:lnSpc>
                      </a:pPr>
                      <a:r>
                        <a:rPr lang="en-US" sz="900" b="0" strike="noStrike" spc="-1">
                          <a:solidFill>
                            <a:srgbClr val="000000"/>
                          </a:solidFill>
                          <a:latin typeface="DejaVu Sans"/>
                        </a:rPr>
                        <a:t>Impact Category</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Climate change</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1"/>
                  </a:ext>
                </a:extLst>
              </a:tr>
              <a:tr h="253440">
                <a:tc>
                  <a:txBody>
                    <a:bodyPr/>
                    <a:lstStyle/>
                    <a:p>
                      <a:pPr>
                        <a:lnSpc>
                          <a:spcPct val="100000"/>
                        </a:lnSpc>
                      </a:pPr>
                      <a:r>
                        <a:rPr lang="en-US" sz="900" b="0" strike="noStrike" spc="-1">
                          <a:solidFill>
                            <a:srgbClr val="000000"/>
                          </a:solidFill>
                          <a:latin typeface="DejaVu Sans"/>
                        </a:rPr>
                        <a:t>LCI results</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Amount of a greenhouse gas per functional unit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2"/>
                  </a:ext>
                </a:extLst>
              </a:tr>
              <a:tr h="402480">
                <a:tc>
                  <a:txBody>
                    <a:bodyPr/>
                    <a:lstStyle/>
                    <a:p>
                      <a:pPr>
                        <a:lnSpc>
                          <a:spcPct val="100000"/>
                        </a:lnSpc>
                      </a:pPr>
                      <a:r>
                        <a:rPr lang="en-US" sz="900" b="0" strike="noStrike" spc="-1">
                          <a:solidFill>
                            <a:srgbClr val="000000"/>
                          </a:solidFill>
                          <a:latin typeface="DejaVu Sans"/>
                        </a:rPr>
                        <a:t>Characterization model</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Baseline model of 100 years of the Intergovernmental Panel on Climate Change</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3"/>
                  </a:ext>
                </a:extLst>
              </a:tr>
              <a:tr h="253440">
                <a:tc>
                  <a:txBody>
                    <a:bodyPr/>
                    <a:lstStyle/>
                    <a:p>
                      <a:pPr>
                        <a:lnSpc>
                          <a:spcPct val="100000"/>
                        </a:lnSpc>
                      </a:pPr>
                      <a:r>
                        <a:rPr lang="en-US" sz="900" b="0" strike="noStrike" spc="-1">
                          <a:solidFill>
                            <a:srgbClr val="000000"/>
                          </a:solidFill>
                          <a:latin typeface="DejaVu Sans"/>
                        </a:rPr>
                        <a:t>Category indicator</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Infrared radiative forcing (W/m²)</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4"/>
                  </a:ext>
                </a:extLst>
              </a:tr>
              <a:tr h="402480">
                <a:tc>
                  <a:txBody>
                    <a:bodyPr/>
                    <a:lstStyle/>
                    <a:p>
                      <a:pPr>
                        <a:lnSpc>
                          <a:spcPct val="100000"/>
                        </a:lnSpc>
                      </a:pPr>
                      <a:r>
                        <a:rPr lang="en-US" sz="900" b="0" strike="noStrike" spc="-1">
                          <a:solidFill>
                            <a:srgbClr val="000000"/>
                          </a:solidFill>
                          <a:latin typeface="DejaVu Sans"/>
                        </a:rPr>
                        <a:t>Charecterization factor</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Global warming potential (GWP</a:t>
                      </a:r>
                      <a:r>
                        <a:rPr lang="en-US" sz="900" b="0" strike="noStrike" spc="-1" baseline="-8000">
                          <a:solidFill>
                            <a:srgbClr val="000000"/>
                          </a:solidFill>
                          <a:latin typeface="DejaVu Sans"/>
                        </a:rPr>
                        <a:t>100</a:t>
                      </a:r>
                      <a:r>
                        <a:rPr lang="en-US" sz="900" b="0" strike="noStrike" spc="-1">
                          <a:solidFill>
                            <a:srgbClr val="000000"/>
                          </a:solidFill>
                          <a:latin typeface="DejaVu Sans"/>
                        </a:rPr>
                        <a:t>) for each greenhouse gas (kg CO</a:t>
                      </a:r>
                      <a:r>
                        <a:rPr lang="en-US" sz="900" b="0" strike="noStrike" spc="-1" baseline="-8000">
                          <a:solidFill>
                            <a:srgbClr val="000000"/>
                          </a:solidFill>
                          <a:latin typeface="DejaVu Sans"/>
                        </a:rPr>
                        <a:t>2</a:t>
                      </a:r>
                      <a:r>
                        <a:rPr lang="en-US" sz="900" b="0" strike="noStrike" spc="-1">
                          <a:solidFill>
                            <a:srgbClr val="000000"/>
                          </a:solidFill>
                          <a:latin typeface="DejaVu Sans"/>
                        </a:rPr>
                        <a:t>–equivalents/ kg of gas)</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5"/>
                  </a:ext>
                </a:extLst>
              </a:tr>
              <a:tr h="253440">
                <a:tc>
                  <a:txBody>
                    <a:bodyPr/>
                    <a:lstStyle/>
                    <a:p>
                      <a:pPr>
                        <a:lnSpc>
                          <a:spcPct val="100000"/>
                        </a:lnSpc>
                      </a:pPr>
                      <a:r>
                        <a:rPr lang="en-US" sz="900" b="0" strike="noStrike" spc="-1">
                          <a:solidFill>
                            <a:srgbClr val="000000"/>
                          </a:solidFill>
                          <a:latin typeface="DejaVu Sans"/>
                        </a:rPr>
                        <a:t>Category indicator result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Kilograms of CO</a:t>
                      </a:r>
                      <a:r>
                        <a:rPr lang="en-US" sz="900" b="0" strike="noStrike" spc="-1" baseline="-8000">
                          <a:solidFill>
                            <a:srgbClr val="000000"/>
                          </a:solidFill>
                          <a:latin typeface="DejaVu Sans"/>
                        </a:rPr>
                        <a:t>2</a:t>
                      </a:r>
                      <a:r>
                        <a:rPr lang="en-US" sz="900" b="0" strike="noStrike" spc="-1">
                          <a:solidFill>
                            <a:srgbClr val="000000"/>
                          </a:solidFill>
                          <a:latin typeface="DejaVu Sans"/>
                        </a:rPr>
                        <a:t>–equivalents per functional unit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6"/>
                  </a:ext>
                </a:extLst>
              </a:tr>
              <a:tr h="253440">
                <a:tc>
                  <a:txBody>
                    <a:bodyPr/>
                    <a:lstStyle/>
                    <a:p>
                      <a:pPr>
                        <a:lnSpc>
                          <a:spcPct val="100000"/>
                        </a:lnSpc>
                      </a:pPr>
                      <a:r>
                        <a:rPr lang="en-US" sz="900" b="0" strike="noStrike" spc="-1">
                          <a:solidFill>
                            <a:srgbClr val="000000"/>
                          </a:solidFill>
                          <a:latin typeface="DejaVu Sans"/>
                        </a:rPr>
                        <a:t>Category endpoints</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Coral reefs, forests, crops</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7"/>
                  </a:ext>
                </a:extLst>
              </a:tr>
              <a:tr h="851040">
                <a:tc>
                  <a:txBody>
                    <a:bodyPr/>
                    <a:lstStyle/>
                    <a:p>
                      <a:pPr>
                        <a:lnSpc>
                          <a:spcPct val="100000"/>
                        </a:lnSpc>
                      </a:pPr>
                      <a:r>
                        <a:rPr lang="en-US" sz="900" b="0" strike="noStrike" spc="-1">
                          <a:solidFill>
                            <a:srgbClr val="000000"/>
                          </a:solidFill>
                          <a:latin typeface="DejaVu Sans"/>
                        </a:rPr>
                        <a:t>Environmental relevance</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Infrared radiative forcing is a proxy for potential effects on the climate, depending on the integrated atmospheric heat adsorption caused by emissions and the distribution over time of the heat adsorption.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8"/>
                  </a:ext>
                </a:extLst>
              </a:tr>
            </a:tbl>
          </a:graphicData>
        </a:graphic>
      </p:graphicFrame>
      <p:sp>
        <p:nvSpPr>
          <p:cNvPr id="560" name="CustomShape 4"/>
          <p:cNvSpPr/>
          <p:nvPr/>
        </p:nvSpPr>
        <p:spPr>
          <a:xfrm>
            <a:off x="274320" y="6471360"/>
            <a:ext cx="111438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Determining the environmental impacts of conventional and alternatively fuelled vehicles through LCA, Ricardo Energy and Environment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561" name="CustomShape 5"/>
          <p:cNvSpPr/>
          <p:nvPr/>
        </p:nvSpPr>
        <p:spPr>
          <a:xfrm>
            <a:off x="274320" y="6291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3"/>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562" name="Grafik 561"/>
          <p:cNvPicPr/>
          <p:nvPr/>
        </p:nvPicPr>
        <p:blipFill>
          <a:blip r:embed="rId4"/>
          <a:stretch/>
        </p:blipFill>
        <p:spPr>
          <a:xfrm>
            <a:off x="438840" y="1663200"/>
            <a:ext cx="5500800" cy="4047840"/>
          </a:xfrm>
          <a:prstGeom prst="rect">
            <a:avLst/>
          </a:prstGeom>
          <a:ln w="0">
            <a:noFill/>
          </a:ln>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 name="CustomShape 77"/>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Impact Assessment (LCIA)</a:t>
            </a:r>
            <a:endParaRPr lang="en-GB" sz="2400" b="0" strike="noStrike" spc="-1">
              <a:solidFill>
                <a:srgbClr val="000000"/>
              </a:solidFill>
              <a:latin typeface="Arial"/>
            </a:endParaRPr>
          </a:p>
        </p:txBody>
      </p:sp>
      <p:sp>
        <p:nvSpPr>
          <p:cNvPr id="564" name="CustomShape 115"/>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Oveview</a:t>
            </a:r>
            <a:endParaRPr lang="en-GB" sz="2200" b="0" strike="noStrike" spc="-1">
              <a:solidFill>
                <a:srgbClr val="000000"/>
              </a:solidFill>
              <a:latin typeface="Arial"/>
            </a:endParaRPr>
          </a:p>
        </p:txBody>
      </p:sp>
      <p:sp>
        <p:nvSpPr>
          <p:cNvPr id="565" name="CustomShape 129"/>
          <p:cNvSpPr/>
          <p:nvPr/>
        </p:nvSpPr>
        <p:spPr>
          <a:xfrm>
            <a:off x="274320" y="6471360"/>
            <a:ext cx="111438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Determining the environmental impacts of conventional and alternatively fuelled vehicles through LCA, Ricardo Energy and Environment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566" name="CustomShape 130"/>
          <p:cNvSpPr/>
          <p:nvPr/>
        </p:nvSpPr>
        <p:spPr>
          <a:xfrm>
            <a:off x="274320" y="6291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3"/>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567" name="Grafik 566"/>
          <p:cNvPicPr/>
          <p:nvPr/>
        </p:nvPicPr>
        <p:blipFill>
          <a:blip r:embed="rId4"/>
          <a:stretch/>
        </p:blipFill>
        <p:spPr>
          <a:xfrm>
            <a:off x="2514600" y="1249560"/>
            <a:ext cx="6854760" cy="5044320"/>
          </a:xfrm>
          <a:prstGeom prst="rect">
            <a:avLst/>
          </a:prstGeom>
          <a:ln w="0">
            <a:noFill/>
          </a:ln>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8"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Impact Assessment (LCIA)</a:t>
            </a:r>
            <a:endParaRPr lang="en-GB" sz="2400" b="0" strike="noStrike" spc="-1">
              <a:solidFill>
                <a:srgbClr val="000000"/>
              </a:solidFill>
              <a:latin typeface="Arial"/>
            </a:endParaRPr>
          </a:p>
        </p:txBody>
      </p:sp>
      <p:sp>
        <p:nvSpPr>
          <p:cNvPr id="569" name="CustomShape 2"/>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MushR Example</a:t>
            </a:r>
            <a:endParaRPr lang="en-GB" sz="2200" b="0" strike="noStrike" spc="-1">
              <a:solidFill>
                <a:srgbClr val="000000"/>
              </a:solidFill>
              <a:latin typeface="Arial"/>
            </a:endParaRPr>
          </a:p>
        </p:txBody>
      </p:sp>
      <p:graphicFrame>
        <p:nvGraphicFramePr>
          <p:cNvPr id="570" name="Table 3"/>
          <p:cNvGraphicFramePr/>
          <p:nvPr/>
        </p:nvGraphicFramePr>
        <p:xfrm>
          <a:off x="457200" y="2364120"/>
          <a:ext cx="8449920" cy="1828800"/>
        </p:xfrm>
        <a:graphic>
          <a:graphicData uri="http://schemas.openxmlformats.org/drawingml/2006/table">
            <a:tbl>
              <a:tblPr/>
              <a:tblGrid>
                <a:gridCol w="2385720">
                  <a:extLst>
                    <a:ext uri="{9D8B030D-6E8A-4147-A177-3AD203B41FA5}">
                      <a16:colId xmlns:a16="http://schemas.microsoft.com/office/drawing/2014/main" val="20000"/>
                    </a:ext>
                  </a:extLst>
                </a:gridCol>
                <a:gridCol w="2076120">
                  <a:extLst>
                    <a:ext uri="{9D8B030D-6E8A-4147-A177-3AD203B41FA5}">
                      <a16:colId xmlns:a16="http://schemas.microsoft.com/office/drawing/2014/main" val="20001"/>
                    </a:ext>
                  </a:extLst>
                </a:gridCol>
                <a:gridCol w="1694160">
                  <a:extLst>
                    <a:ext uri="{9D8B030D-6E8A-4147-A177-3AD203B41FA5}">
                      <a16:colId xmlns:a16="http://schemas.microsoft.com/office/drawing/2014/main" val="20002"/>
                    </a:ext>
                  </a:extLst>
                </a:gridCol>
                <a:gridCol w="2293920">
                  <a:extLst>
                    <a:ext uri="{9D8B030D-6E8A-4147-A177-3AD203B41FA5}">
                      <a16:colId xmlns:a16="http://schemas.microsoft.com/office/drawing/2014/main" val="20003"/>
                    </a:ext>
                  </a:extLst>
                </a:gridCol>
              </a:tblGrid>
              <a:tr h="312840">
                <a:tc>
                  <a:txBody>
                    <a:bodyPr/>
                    <a:lstStyle/>
                    <a:p>
                      <a:pPr>
                        <a:lnSpc>
                          <a:spcPct val="100000"/>
                        </a:lnSpc>
                      </a:pPr>
                      <a:r>
                        <a:rPr lang="en-US" sz="1500" b="1" strike="noStrike" spc="-1">
                          <a:solidFill>
                            <a:srgbClr val="000000"/>
                          </a:solidFill>
                          <a:latin typeface="DejaVu Sans"/>
                        </a:rPr>
                        <a:t>Impact category</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a:lstStyle/>
                    <a:p>
                      <a:pPr>
                        <a:lnSpc>
                          <a:spcPct val="100000"/>
                        </a:lnSpc>
                      </a:pPr>
                      <a:r>
                        <a:rPr lang="en-US" sz="1500" b="1" strike="noStrike" spc="-1">
                          <a:solidFill>
                            <a:srgbClr val="000000"/>
                          </a:solidFill>
                          <a:latin typeface="DejaVu Sans"/>
                        </a:rPr>
                        <a:t>Reference unit</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a:lstStyle/>
                    <a:p>
                      <a:pPr>
                        <a:lnSpc>
                          <a:spcPct val="100000"/>
                        </a:lnSpc>
                      </a:pPr>
                      <a:r>
                        <a:rPr lang="en-US" sz="1500" b="1" strike="noStrike" spc="-1">
                          <a:solidFill>
                            <a:srgbClr val="000000"/>
                          </a:solidFill>
                          <a:latin typeface="DejaVu Sans"/>
                        </a:rPr>
                        <a:t>Mushroom Substrate Bag</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a:lstStyle/>
                    <a:p>
                      <a:pPr>
                        <a:lnSpc>
                          <a:spcPct val="100000"/>
                        </a:lnSpc>
                      </a:pPr>
                      <a:r>
                        <a:rPr lang="en-US" sz="1500" b="1" strike="noStrike" spc="-1">
                          <a:solidFill>
                            <a:srgbClr val="000000"/>
                          </a:solidFill>
                          <a:latin typeface="DejaVu Sans"/>
                        </a:rPr>
                        <a:t>MushR Reusable Pods</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extLst>
                  <a:ext uri="{0D108BD9-81ED-4DB2-BD59-A6C34878D82A}">
                    <a16:rowId xmlns:a16="http://schemas.microsoft.com/office/drawing/2014/main" val="10000"/>
                  </a:ext>
                </a:extLst>
              </a:tr>
              <a:tr h="312840">
                <a:tc>
                  <a:txBody>
                    <a:bodyPr/>
                    <a:lstStyle/>
                    <a:p>
                      <a:pPr>
                        <a:lnSpc>
                          <a:spcPct val="100000"/>
                        </a:lnSpc>
                      </a:pPr>
                      <a:r>
                        <a:rPr lang="en-US" sz="1500" b="1" strike="noStrike" spc="-1">
                          <a:solidFill>
                            <a:srgbClr val="000000"/>
                          </a:solidFill>
                          <a:latin typeface="DejaVu Sans"/>
                        </a:rPr>
                        <a:t>Acidification</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1500" b="0" strike="noStrike" spc="-1">
                          <a:solidFill>
                            <a:srgbClr val="000000"/>
                          </a:solidFill>
                          <a:latin typeface="DejaVu Sans"/>
                        </a:rPr>
                        <a:t>H+ mmole eq</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r">
                        <a:lnSpc>
                          <a:spcPct val="100000"/>
                        </a:lnSpc>
                      </a:pPr>
                      <a:r>
                        <a:rPr lang="en-US" sz="1500" b="0" strike="noStrike" spc="-1">
                          <a:solidFill>
                            <a:srgbClr val="000000"/>
                          </a:solidFill>
                          <a:latin typeface="DejaVu Sans"/>
                        </a:rPr>
                        <a:t>11.21</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r">
                        <a:lnSpc>
                          <a:spcPct val="100000"/>
                        </a:lnSpc>
                      </a:pPr>
                      <a:r>
                        <a:rPr lang="en-US" sz="1500" b="0" strike="noStrike" spc="-1">
                          <a:solidFill>
                            <a:srgbClr val="000000"/>
                          </a:solidFill>
                          <a:latin typeface="DejaVu Sans"/>
                        </a:rPr>
                        <a:t>40.15</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1"/>
                  </a:ext>
                </a:extLst>
              </a:tr>
              <a:tr h="312840">
                <a:tc>
                  <a:txBody>
                    <a:bodyPr/>
                    <a:lstStyle/>
                    <a:p>
                      <a:pPr>
                        <a:lnSpc>
                          <a:spcPct val="100000"/>
                        </a:lnSpc>
                      </a:pPr>
                      <a:r>
                        <a:rPr lang="en-US" sz="1500" b="1" strike="noStrike" spc="-1">
                          <a:solidFill>
                            <a:srgbClr val="000000"/>
                          </a:solidFill>
                          <a:latin typeface="DejaVu Sans"/>
                        </a:rPr>
                        <a:t>Global warming</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1500" b="0" strike="noStrike" spc="-1">
                          <a:solidFill>
                            <a:srgbClr val="000000"/>
                          </a:solidFill>
                          <a:latin typeface="DejaVu Sans"/>
                        </a:rPr>
                        <a:t>g CO2 eq</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gn="r">
                        <a:lnSpc>
                          <a:spcPct val="100000"/>
                        </a:lnSpc>
                      </a:pPr>
                      <a:r>
                        <a:rPr lang="en-US" sz="1500" b="0" strike="noStrike" spc="-1">
                          <a:solidFill>
                            <a:srgbClr val="000000"/>
                          </a:solidFill>
                          <a:latin typeface="DejaVu Sans"/>
                        </a:rPr>
                        <a:t>102.46</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gn="r">
                        <a:lnSpc>
                          <a:spcPct val="100000"/>
                        </a:lnSpc>
                      </a:pPr>
                      <a:r>
                        <a:rPr lang="en-US" sz="1500" b="0" strike="noStrike" spc="-1">
                          <a:solidFill>
                            <a:srgbClr val="000000"/>
                          </a:solidFill>
                          <a:latin typeface="DejaVu Sans"/>
                        </a:rPr>
                        <a:t>217.20</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2"/>
                  </a:ext>
                </a:extLst>
              </a:tr>
              <a:tr h="312840">
                <a:tc>
                  <a:txBody>
                    <a:bodyPr/>
                    <a:lstStyle/>
                    <a:p>
                      <a:pPr>
                        <a:lnSpc>
                          <a:spcPct val="100000"/>
                        </a:lnSpc>
                      </a:pPr>
                      <a:r>
                        <a:rPr lang="en-US" sz="1500" b="1" strike="noStrike" spc="-1">
                          <a:solidFill>
                            <a:srgbClr val="000000"/>
                          </a:solidFill>
                          <a:latin typeface="DejaVu Sans"/>
                        </a:rPr>
                        <a:t>Ozone depletion</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1500" b="0" strike="noStrike" spc="-1">
                          <a:solidFill>
                            <a:srgbClr val="000000"/>
                          </a:solidFill>
                          <a:latin typeface="DejaVu Sans"/>
                        </a:rPr>
                        <a:t>g CFC-11 eq</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r">
                        <a:lnSpc>
                          <a:spcPct val="100000"/>
                        </a:lnSpc>
                      </a:pPr>
                      <a:r>
                        <a:rPr lang="en-US" sz="1500" b="0" strike="noStrike" spc="-1">
                          <a:solidFill>
                            <a:srgbClr val="000000"/>
                          </a:solidFill>
                          <a:latin typeface="DejaVu Sans"/>
                        </a:rPr>
                        <a:t>2.64E-07</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r">
                        <a:lnSpc>
                          <a:spcPct val="100000"/>
                        </a:lnSpc>
                      </a:pPr>
                      <a:r>
                        <a:rPr lang="en-US" sz="1500" b="0" strike="noStrike" spc="-1">
                          <a:solidFill>
                            <a:srgbClr val="000000"/>
                          </a:solidFill>
                          <a:latin typeface="DejaVu Sans"/>
                        </a:rPr>
                        <a:t>1.49E-06</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3"/>
                  </a:ext>
                </a:extLst>
              </a:tr>
              <a:tr h="216000">
                <a:tc>
                  <a:txBody>
                    <a:bodyPr/>
                    <a:lstStyle/>
                    <a:p>
                      <a:pPr>
                        <a:lnSpc>
                          <a:spcPct val="100000"/>
                        </a:lnSpc>
                      </a:pPr>
                      <a:r>
                        <a:rPr lang="en-US" sz="1500" b="1" strike="noStrike" spc="-1">
                          <a:solidFill>
                            <a:srgbClr val="000000"/>
                          </a:solidFill>
                          <a:latin typeface="DejaVu Sans"/>
                        </a:rPr>
                        <a:t>Water intake</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1500" b="0" strike="noStrike" spc="-1">
                          <a:solidFill>
                            <a:srgbClr val="000000"/>
                          </a:solidFill>
                          <a:latin typeface="DejaVu Sans"/>
                        </a:rPr>
                        <a:t>liters</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r">
                        <a:lnSpc>
                          <a:spcPct val="100000"/>
                        </a:lnSpc>
                      </a:pPr>
                      <a:r>
                        <a:rPr lang="en-US" sz="1500" b="0" strike="noStrike" spc="-1">
                          <a:solidFill>
                            <a:srgbClr val="000000"/>
                          </a:solidFill>
                          <a:latin typeface="DejaVu Sans"/>
                        </a:rPr>
                        <a:t>0.95</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r">
                        <a:lnSpc>
                          <a:spcPct val="100000"/>
                        </a:lnSpc>
                      </a:pPr>
                      <a:r>
                        <a:rPr lang="en-US" sz="1500" b="0" strike="noStrike" spc="-1">
                          <a:solidFill>
                            <a:srgbClr val="000000"/>
                          </a:solidFill>
                          <a:latin typeface="DejaVu Sans"/>
                        </a:rPr>
                        <a:t>2.3</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4"/>
                  </a:ext>
                </a:extLst>
              </a:tr>
            </a:tbl>
          </a:graphicData>
        </a:graphic>
      </p:graphicFrame>
      <p:sp>
        <p:nvSpPr>
          <p:cNvPr id="571" name="CustomShape 6"/>
          <p:cNvSpPr/>
          <p:nvPr/>
        </p:nvSpPr>
        <p:spPr>
          <a:xfrm>
            <a:off x="274320" y="6255360"/>
            <a:ext cx="111438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Tables recreated from Determining the environmental impacts of conventional and alternatively fuelled vehicles through LCA, Ricardo Energy and Environment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 name="CustomShape 1"/>
          <p:cNvSpPr/>
          <p:nvPr/>
        </p:nvSpPr>
        <p:spPr>
          <a:xfrm>
            <a:off x="335880" y="736200"/>
            <a:ext cx="10732320" cy="4831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fr-FR" sz="2400" b="1" strike="noStrike" spc="-1">
                <a:solidFill>
                  <a:srgbClr val="000000"/>
                </a:solidFill>
                <a:latin typeface="DejaVu Sans"/>
                <a:ea typeface="DejaVu Sans"/>
              </a:rPr>
              <a:t>EV Break-Even Point?</a:t>
            </a:r>
            <a:endParaRPr lang="en-GB" sz="2400" b="0" strike="noStrike" spc="-1">
              <a:solidFill>
                <a:srgbClr val="000000"/>
              </a:solidFill>
              <a:latin typeface="Arial"/>
            </a:endParaRPr>
          </a:p>
        </p:txBody>
      </p:sp>
      <p:sp>
        <p:nvSpPr>
          <p:cNvPr id="283" name="CustomShape 2"/>
          <p:cNvSpPr/>
          <p:nvPr/>
        </p:nvSpPr>
        <p:spPr>
          <a:xfrm>
            <a:off x="335880" y="1240200"/>
            <a:ext cx="10732320" cy="5019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
        <p:nvSpPr>
          <p:cNvPr id="284" name="CustomShape 3"/>
          <p:cNvSpPr/>
          <p:nvPr/>
        </p:nvSpPr>
        <p:spPr>
          <a:xfrm>
            <a:off x="488160" y="1392480"/>
            <a:ext cx="3124800" cy="5019840"/>
          </a:xfrm>
          <a:prstGeom prst="rect">
            <a:avLst/>
          </a:prstGeom>
          <a:noFill/>
          <a:ln w="0">
            <a:solidFill>
              <a:srgbClr val="FFFFFF"/>
            </a:solid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343440" indent="-339120">
              <a:lnSpc>
                <a:spcPct val="100000"/>
              </a:lnSpc>
              <a:spcBef>
                <a:spcPts val="360"/>
              </a:spcBef>
              <a:buClr>
                <a:srgbClr val="008C4F"/>
              </a:buClr>
              <a:buSzPct val="115000"/>
              <a:buFont typeface="Arial"/>
              <a:buAutoNum type="alphaLcPeriod"/>
            </a:pPr>
            <a:r>
              <a:rPr lang="de-DE" sz="1800" b="0" strike="noStrike" spc="-1">
                <a:solidFill>
                  <a:srgbClr val="000000"/>
                </a:solidFill>
                <a:latin typeface="DejaVu Sans"/>
                <a:ea typeface="DejaVu Sans"/>
              </a:rPr>
              <a:t>0 – 50.000km </a:t>
            </a:r>
            <a:endParaRPr lang="en-GB" sz="1800" b="0" strike="noStrike" spc="-1">
              <a:solidFill>
                <a:srgbClr val="000000"/>
              </a:solidFill>
              <a:latin typeface="Arial"/>
            </a:endParaRPr>
          </a:p>
          <a:p>
            <a:pPr marL="343440" indent="-339120">
              <a:lnSpc>
                <a:spcPct val="100000"/>
              </a:lnSpc>
              <a:spcBef>
                <a:spcPts val="360"/>
              </a:spcBef>
              <a:buClr>
                <a:srgbClr val="008C4F"/>
              </a:buClr>
              <a:buSzPct val="115000"/>
              <a:buFont typeface="Arial"/>
              <a:buAutoNum type="alphaLcPeriod"/>
            </a:pPr>
            <a:r>
              <a:rPr lang="de-DE" sz="1800" b="0" strike="noStrike" spc="-1">
                <a:solidFill>
                  <a:srgbClr val="000000"/>
                </a:solidFill>
                <a:latin typeface="DejaVu Sans"/>
                <a:ea typeface="DejaVu Sans"/>
              </a:rPr>
              <a:t>50.000 – 100.000km</a:t>
            </a:r>
            <a:endParaRPr lang="en-GB" sz="1800" b="0" strike="noStrike" spc="-1">
              <a:solidFill>
                <a:srgbClr val="000000"/>
              </a:solidFill>
              <a:latin typeface="Arial"/>
            </a:endParaRPr>
          </a:p>
          <a:p>
            <a:pPr marL="343440" indent="-339120">
              <a:lnSpc>
                <a:spcPct val="100000"/>
              </a:lnSpc>
              <a:spcBef>
                <a:spcPts val="360"/>
              </a:spcBef>
              <a:buClr>
                <a:srgbClr val="008C4F"/>
              </a:buClr>
              <a:buSzPct val="115000"/>
              <a:buFont typeface="Arial"/>
              <a:buAutoNum type="alphaLcPeriod"/>
            </a:pPr>
            <a:r>
              <a:rPr lang="de-DE" sz="1800" b="0" strike="noStrike" spc="-1">
                <a:solidFill>
                  <a:srgbClr val="000000"/>
                </a:solidFill>
                <a:latin typeface="DejaVu Sans"/>
                <a:ea typeface="DejaVu Sans"/>
              </a:rPr>
              <a:t>100.000 – 150.000km </a:t>
            </a:r>
            <a:endParaRPr lang="en-GB" sz="1800" b="0" strike="noStrike" spc="-1">
              <a:solidFill>
                <a:srgbClr val="000000"/>
              </a:solidFill>
              <a:latin typeface="Arial"/>
            </a:endParaRPr>
          </a:p>
          <a:p>
            <a:pPr marL="343440" indent="-339120">
              <a:lnSpc>
                <a:spcPct val="100000"/>
              </a:lnSpc>
              <a:spcBef>
                <a:spcPts val="360"/>
              </a:spcBef>
              <a:buClr>
                <a:srgbClr val="008C4F"/>
              </a:buClr>
              <a:buSzPct val="115000"/>
              <a:buFont typeface="Arial"/>
              <a:buAutoNum type="alphaLcPeriod"/>
            </a:pPr>
            <a:r>
              <a:rPr lang="de-DE" sz="1800" b="0" strike="noStrike" spc="-1">
                <a:solidFill>
                  <a:srgbClr val="000000"/>
                </a:solidFill>
                <a:latin typeface="DejaVu Sans"/>
                <a:ea typeface="DejaVu Sans"/>
              </a:rPr>
              <a:t>150.000 – 200.000km</a:t>
            </a:r>
            <a:endParaRPr lang="en-GB" sz="1800" b="0" strike="noStrike" spc="-1">
              <a:solidFill>
                <a:srgbClr val="000000"/>
              </a:solidFill>
              <a:latin typeface="Arial"/>
            </a:endParaRPr>
          </a:p>
          <a:p>
            <a:pPr marL="343440" indent="-339120">
              <a:lnSpc>
                <a:spcPct val="100000"/>
              </a:lnSpc>
              <a:spcBef>
                <a:spcPts val="360"/>
              </a:spcBef>
              <a:buClr>
                <a:srgbClr val="008C4F"/>
              </a:buClr>
              <a:buSzPct val="115000"/>
              <a:buFont typeface="Arial"/>
              <a:buAutoNum type="alphaLcPeriod"/>
            </a:pPr>
            <a:r>
              <a:rPr lang="de-DE" sz="1800" b="0" strike="noStrike" spc="-1">
                <a:solidFill>
                  <a:srgbClr val="000000"/>
                </a:solidFill>
                <a:latin typeface="DejaVu Sans"/>
                <a:ea typeface="DejaVu Sans"/>
              </a:rPr>
              <a:t>After 200.000km</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
        <p:nvSpPr>
          <p:cNvPr id="285" name="CustomShape 4"/>
          <p:cNvSpPr/>
          <p:nvPr/>
        </p:nvSpPr>
        <p:spPr>
          <a:xfrm>
            <a:off x="385200" y="1600200"/>
            <a:ext cx="8672040" cy="871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1800" b="0" strike="noStrike" spc="-1">
                <a:solidFill>
                  <a:srgbClr val="000000"/>
                </a:solidFill>
                <a:latin typeface="DejaVu Sans"/>
                <a:ea typeface="DejaVu Sans"/>
              </a:rPr>
              <a:t>What is the </a:t>
            </a:r>
            <a:r>
              <a:rPr lang="en-US" sz="1800" b="1" strike="noStrike" spc="-1">
                <a:solidFill>
                  <a:srgbClr val="000000"/>
                </a:solidFill>
                <a:latin typeface="DejaVu Sans"/>
                <a:ea typeface="DejaVu Sans"/>
              </a:rPr>
              <a:t>break-even</a:t>
            </a:r>
            <a:r>
              <a:rPr lang="en-US" sz="1800" b="0" strike="noStrike" spc="-1">
                <a:solidFill>
                  <a:srgbClr val="000000"/>
                </a:solidFill>
                <a:latin typeface="DejaVu Sans"/>
                <a:ea typeface="DejaVu Sans"/>
              </a:rPr>
              <a:t> point (in km) after which an EV would have caused fewer emissions than an Internal Combustion Engine (ICE?)</a:t>
            </a:r>
            <a:endParaRPr lang="en-GB" sz="1800" b="0" strike="noStrike" spc="-1">
              <a:solidFill>
                <a:srgbClr val="000000"/>
              </a:solidFill>
              <a:latin typeface="Aria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2" name="CustomShape 135"/>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Impact Assessment (LCIA)</a:t>
            </a:r>
            <a:endParaRPr lang="en-GB" sz="2400" b="0" strike="noStrike" spc="-1">
              <a:solidFill>
                <a:srgbClr val="000000"/>
              </a:solidFill>
              <a:latin typeface="Arial"/>
            </a:endParaRPr>
          </a:p>
        </p:txBody>
      </p:sp>
      <p:sp>
        <p:nvSpPr>
          <p:cNvPr id="573" name="CustomShape 141"/>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MushR Example</a:t>
            </a:r>
            <a:endParaRPr lang="en-GB" sz="2200" b="0" strike="noStrike" spc="-1">
              <a:solidFill>
                <a:srgbClr val="000000"/>
              </a:solidFill>
              <a:latin typeface="Arial"/>
            </a:endParaRPr>
          </a:p>
        </p:txBody>
      </p:sp>
      <p:graphicFrame>
        <p:nvGraphicFramePr>
          <p:cNvPr id="574" name="Table 4"/>
          <p:cNvGraphicFramePr/>
          <p:nvPr/>
        </p:nvGraphicFramePr>
        <p:xfrm>
          <a:off x="457200" y="2364120"/>
          <a:ext cx="10744200" cy="2305440"/>
        </p:xfrm>
        <a:graphic>
          <a:graphicData uri="http://schemas.openxmlformats.org/drawingml/2006/table">
            <a:tbl>
              <a:tblPr/>
              <a:tblGrid>
                <a:gridCol w="2385720">
                  <a:extLst>
                    <a:ext uri="{9D8B030D-6E8A-4147-A177-3AD203B41FA5}">
                      <a16:colId xmlns:a16="http://schemas.microsoft.com/office/drawing/2014/main" val="20000"/>
                    </a:ext>
                  </a:extLst>
                </a:gridCol>
                <a:gridCol w="2076120">
                  <a:extLst>
                    <a:ext uri="{9D8B030D-6E8A-4147-A177-3AD203B41FA5}">
                      <a16:colId xmlns:a16="http://schemas.microsoft.com/office/drawing/2014/main" val="20001"/>
                    </a:ext>
                  </a:extLst>
                </a:gridCol>
                <a:gridCol w="1694160">
                  <a:extLst>
                    <a:ext uri="{9D8B030D-6E8A-4147-A177-3AD203B41FA5}">
                      <a16:colId xmlns:a16="http://schemas.microsoft.com/office/drawing/2014/main" val="20002"/>
                    </a:ext>
                  </a:extLst>
                </a:gridCol>
                <a:gridCol w="2293920">
                  <a:extLst>
                    <a:ext uri="{9D8B030D-6E8A-4147-A177-3AD203B41FA5}">
                      <a16:colId xmlns:a16="http://schemas.microsoft.com/office/drawing/2014/main" val="20003"/>
                    </a:ext>
                  </a:extLst>
                </a:gridCol>
                <a:gridCol w="2294280">
                  <a:extLst>
                    <a:ext uri="{9D8B030D-6E8A-4147-A177-3AD203B41FA5}">
                      <a16:colId xmlns:a16="http://schemas.microsoft.com/office/drawing/2014/main" val="20004"/>
                    </a:ext>
                  </a:extLst>
                </a:gridCol>
              </a:tblGrid>
              <a:tr h="859680">
                <a:tc>
                  <a:txBody>
                    <a:bodyPr/>
                    <a:lstStyle/>
                    <a:p>
                      <a:pPr>
                        <a:lnSpc>
                          <a:spcPct val="100000"/>
                        </a:lnSpc>
                      </a:pPr>
                      <a:r>
                        <a:rPr lang="en-US" sz="1500" b="1" strike="noStrike" spc="-1">
                          <a:solidFill>
                            <a:srgbClr val="000000"/>
                          </a:solidFill>
                          <a:latin typeface="DejaVu Sans"/>
                        </a:rPr>
                        <a:t>Impact category</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a:lstStyle/>
                    <a:p>
                      <a:pPr>
                        <a:lnSpc>
                          <a:spcPct val="100000"/>
                        </a:lnSpc>
                      </a:pPr>
                      <a:r>
                        <a:rPr lang="en-US" sz="1500" b="1" strike="noStrike" spc="-1">
                          <a:solidFill>
                            <a:srgbClr val="000000"/>
                          </a:solidFill>
                          <a:latin typeface="DejaVu Sans"/>
                        </a:rPr>
                        <a:t>Reference unit</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a:lstStyle/>
                    <a:p>
                      <a:pPr>
                        <a:lnSpc>
                          <a:spcPct val="100000"/>
                        </a:lnSpc>
                      </a:pPr>
                      <a:r>
                        <a:rPr lang="en-US" sz="1500" b="1" strike="noStrike" spc="-1">
                          <a:solidFill>
                            <a:srgbClr val="000000"/>
                          </a:solidFill>
                          <a:latin typeface="DejaVu Sans"/>
                        </a:rPr>
                        <a:t>Mushroom Substrate Bag</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a:lstStyle/>
                    <a:p>
                      <a:pPr>
                        <a:lnSpc>
                          <a:spcPct val="100000"/>
                        </a:lnSpc>
                      </a:pPr>
                      <a:r>
                        <a:rPr lang="en-US" sz="1500" b="1" strike="noStrike" spc="-1">
                          <a:solidFill>
                            <a:srgbClr val="000000"/>
                          </a:solidFill>
                          <a:latin typeface="DejaVu Sans"/>
                        </a:rPr>
                        <a:t>MushR Reusable Pods</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a:lstStyle/>
                    <a:p>
                      <a:pPr>
                        <a:lnSpc>
                          <a:spcPct val="100000"/>
                        </a:lnSpc>
                      </a:pPr>
                      <a:r>
                        <a:rPr lang="en-US" sz="1800" b="1" strike="noStrike" spc="-1">
                          <a:solidFill>
                            <a:srgbClr val="000000"/>
                          </a:solidFill>
                          <a:latin typeface="Arial"/>
                        </a:rPr>
                        <a:t>MushR Pods Break-even point (reuse cycles)</a:t>
                      </a:r>
                      <a:endParaRPr lang="en-GB" sz="18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extLst>
                  <a:ext uri="{0D108BD9-81ED-4DB2-BD59-A6C34878D82A}">
                    <a16:rowId xmlns:a16="http://schemas.microsoft.com/office/drawing/2014/main" val="10000"/>
                  </a:ext>
                </a:extLst>
              </a:tr>
              <a:tr h="347760">
                <a:tc>
                  <a:txBody>
                    <a:bodyPr/>
                    <a:lstStyle/>
                    <a:p>
                      <a:pPr>
                        <a:lnSpc>
                          <a:spcPct val="100000"/>
                        </a:lnSpc>
                      </a:pPr>
                      <a:r>
                        <a:rPr lang="en-US" sz="1500" b="1" strike="noStrike" spc="-1">
                          <a:solidFill>
                            <a:srgbClr val="000000"/>
                          </a:solidFill>
                          <a:latin typeface="DejaVu Sans"/>
                        </a:rPr>
                        <a:t>Acidification</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1500" b="0" strike="noStrike" spc="-1">
                          <a:solidFill>
                            <a:srgbClr val="000000"/>
                          </a:solidFill>
                          <a:latin typeface="DejaVu Sans"/>
                        </a:rPr>
                        <a:t>H+ mmole eq</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r">
                        <a:lnSpc>
                          <a:spcPct val="100000"/>
                        </a:lnSpc>
                      </a:pPr>
                      <a:r>
                        <a:rPr lang="en-US" sz="1500" b="0" strike="noStrike" spc="-1">
                          <a:solidFill>
                            <a:srgbClr val="000000"/>
                          </a:solidFill>
                          <a:latin typeface="DejaVu Sans"/>
                        </a:rPr>
                        <a:t>11.21</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r">
                        <a:lnSpc>
                          <a:spcPct val="100000"/>
                        </a:lnSpc>
                      </a:pPr>
                      <a:r>
                        <a:rPr lang="en-US" sz="1500" b="0" strike="noStrike" spc="-1">
                          <a:solidFill>
                            <a:srgbClr val="000000"/>
                          </a:solidFill>
                          <a:latin typeface="DejaVu Sans"/>
                        </a:rPr>
                        <a:t>40.15</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r">
                        <a:lnSpc>
                          <a:spcPct val="100000"/>
                        </a:lnSpc>
                      </a:pPr>
                      <a:r>
                        <a:rPr lang="en-US" sz="1500" b="0" strike="noStrike" spc="-1">
                          <a:solidFill>
                            <a:srgbClr val="000000"/>
                          </a:solidFill>
                          <a:latin typeface="DejaVu Sans"/>
                        </a:rPr>
                        <a:t>3.6</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1"/>
                  </a:ext>
                </a:extLst>
              </a:tr>
              <a:tr h="347760">
                <a:tc>
                  <a:txBody>
                    <a:bodyPr/>
                    <a:lstStyle/>
                    <a:p>
                      <a:pPr>
                        <a:lnSpc>
                          <a:spcPct val="100000"/>
                        </a:lnSpc>
                      </a:pPr>
                      <a:r>
                        <a:rPr lang="en-US" sz="1500" b="1" strike="noStrike" spc="-1">
                          <a:solidFill>
                            <a:srgbClr val="000000"/>
                          </a:solidFill>
                          <a:latin typeface="DejaVu Sans"/>
                        </a:rPr>
                        <a:t>Global warming</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1500" b="0" strike="noStrike" spc="-1">
                          <a:solidFill>
                            <a:srgbClr val="000000"/>
                          </a:solidFill>
                          <a:latin typeface="DejaVu Sans"/>
                        </a:rPr>
                        <a:t>g CO2 eq</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gn="r">
                        <a:lnSpc>
                          <a:spcPct val="100000"/>
                        </a:lnSpc>
                      </a:pPr>
                      <a:r>
                        <a:rPr lang="en-US" sz="1500" b="0" strike="noStrike" spc="-1">
                          <a:solidFill>
                            <a:srgbClr val="000000"/>
                          </a:solidFill>
                          <a:latin typeface="DejaVu Sans"/>
                        </a:rPr>
                        <a:t>102.46</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gn="r">
                        <a:lnSpc>
                          <a:spcPct val="100000"/>
                        </a:lnSpc>
                      </a:pPr>
                      <a:r>
                        <a:rPr lang="en-US" sz="1500" b="0" strike="noStrike" spc="-1">
                          <a:solidFill>
                            <a:srgbClr val="000000"/>
                          </a:solidFill>
                          <a:latin typeface="DejaVu Sans"/>
                        </a:rPr>
                        <a:t>217.20</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gn="r">
                        <a:lnSpc>
                          <a:spcPct val="100000"/>
                        </a:lnSpc>
                      </a:pPr>
                      <a:r>
                        <a:rPr lang="en-US" sz="1500" b="0" strike="noStrike" spc="-1">
                          <a:solidFill>
                            <a:srgbClr val="000000"/>
                          </a:solidFill>
                          <a:latin typeface="DejaVu Sans"/>
                        </a:rPr>
                        <a:t>2.1</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2"/>
                  </a:ext>
                </a:extLst>
              </a:tr>
              <a:tr h="347760">
                <a:tc>
                  <a:txBody>
                    <a:bodyPr/>
                    <a:lstStyle/>
                    <a:p>
                      <a:pPr>
                        <a:lnSpc>
                          <a:spcPct val="100000"/>
                        </a:lnSpc>
                      </a:pPr>
                      <a:r>
                        <a:rPr lang="en-US" sz="1500" b="1" strike="noStrike" spc="-1">
                          <a:solidFill>
                            <a:srgbClr val="000000"/>
                          </a:solidFill>
                          <a:latin typeface="DejaVu Sans"/>
                        </a:rPr>
                        <a:t>Ozone depletion</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1500" b="0" strike="noStrike" spc="-1">
                          <a:solidFill>
                            <a:srgbClr val="000000"/>
                          </a:solidFill>
                          <a:latin typeface="DejaVu Sans"/>
                        </a:rPr>
                        <a:t>g CFC-11 eq</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r">
                        <a:lnSpc>
                          <a:spcPct val="100000"/>
                        </a:lnSpc>
                      </a:pPr>
                      <a:r>
                        <a:rPr lang="en-US" sz="1500" b="0" strike="noStrike" spc="-1">
                          <a:solidFill>
                            <a:srgbClr val="000000"/>
                          </a:solidFill>
                          <a:latin typeface="DejaVu Sans"/>
                        </a:rPr>
                        <a:t>2.64E-07</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r">
                        <a:lnSpc>
                          <a:spcPct val="100000"/>
                        </a:lnSpc>
                      </a:pPr>
                      <a:r>
                        <a:rPr lang="en-US" sz="1500" b="0" strike="noStrike" spc="-1">
                          <a:solidFill>
                            <a:srgbClr val="000000"/>
                          </a:solidFill>
                          <a:latin typeface="DejaVu Sans"/>
                        </a:rPr>
                        <a:t>1.49E-06</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r">
                        <a:lnSpc>
                          <a:spcPct val="100000"/>
                        </a:lnSpc>
                      </a:pPr>
                      <a:r>
                        <a:rPr lang="en-US" sz="1500" b="0" strike="noStrike" spc="-1">
                          <a:solidFill>
                            <a:srgbClr val="000000"/>
                          </a:solidFill>
                          <a:latin typeface="DejaVu Sans"/>
                        </a:rPr>
                        <a:t>5.6</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3"/>
                  </a:ext>
                </a:extLst>
              </a:tr>
              <a:tr h="347760">
                <a:tc>
                  <a:txBody>
                    <a:bodyPr/>
                    <a:lstStyle/>
                    <a:p>
                      <a:pPr>
                        <a:lnSpc>
                          <a:spcPct val="100000"/>
                        </a:lnSpc>
                      </a:pPr>
                      <a:r>
                        <a:rPr lang="en-US" sz="1500" b="1" strike="noStrike" spc="-1">
                          <a:solidFill>
                            <a:srgbClr val="000000"/>
                          </a:solidFill>
                          <a:latin typeface="DejaVu Sans"/>
                        </a:rPr>
                        <a:t>Water intake</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1500" b="0" strike="noStrike" spc="-1">
                          <a:solidFill>
                            <a:srgbClr val="000000"/>
                          </a:solidFill>
                          <a:latin typeface="DejaVu Sans"/>
                        </a:rPr>
                        <a:t>liters</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r">
                        <a:lnSpc>
                          <a:spcPct val="100000"/>
                        </a:lnSpc>
                      </a:pPr>
                      <a:r>
                        <a:rPr lang="en-US" sz="1500" b="0" strike="noStrike" spc="-1">
                          <a:solidFill>
                            <a:srgbClr val="000000"/>
                          </a:solidFill>
                          <a:latin typeface="DejaVu Sans"/>
                        </a:rPr>
                        <a:t>0.95</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r">
                        <a:lnSpc>
                          <a:spcPct val="100000"/>
                        </a:lnSpc>
                      </a:pPr>
                      <a:r>
                        <a:rPr lang="en-US" sz="1500" b="0" strike="noStrike" spc="-1">
                          <a:solidFill>
                            <a:srgbClr val="000000"/>
                          </a:solidFill>
                          <a:latin typeface="DejaVu Sans"/>
                        </a:rPr>
                        <a:t>2.3</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r">
                        <a:lnSpc>
                          <a:spcPct val="100000"/>
                        </a:lnSpc>
                      </a:pPr>
                      <a:r>
                        <a:rPr lang="en-US" sz="1500" b="0" strike="noStrike" spc="-1">
                          <a:solidFill>
                            <a:srgbClr val="000000"/>
                          </a:solidFill>
                          <a:latin typeface="DejaVu Sans"/>
                        </a:rPr>
                        <a:t>2.4</a:t>
                      </a:r>
                      <a:endParaRPr lang="en-GB" sz="15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4"/>
                  </a:ext>
                </a:extLst>
              </a:tr>
            </a:tbl>
          </a:graphicData>
        </a:graphic>
      </p:graphicFrame>
      <p:sp>
        <p:nvSpPr>
          <p:cNvPr id="575" name="CustomShape 142"/>
          <p:cNvSpPr/>
          <p:nvPr/>
        </p:nvSpPr>
        <p:spPr>
          <a:xfrm>
            <a:off x="274320" y="6255360"/>
            <a:ext cx="111438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Tables recreated from Determining the environmental impacts of conventional and alternatively fuelled vehicles through LCA, Ricardo Energy and Environment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CustomShape 136"/>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Impact Assessment (LCIA)</a:t>
            </a:r>
            <a:endParaRPr lang="en-GB" sz="2400" b="0" strike="noStrike" spc="-1">
              <a:solidFill>
                <a:srgbClr val="000000"/>
              </a:solidFill>
              <a:latin typeface="Arial"/>
            </a:endParaRPr>
          </a:p>
        </p:txBody>
      </p:sp>
      <p:sp>
        <p:nvSpPr>
          <p:cNvPr id="577" name="CustomShape 137"/>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2020 EU Study Example</a:t>
            </a:r>
            <a:endParaRPr lang="en-GB" sz="2200" b="0" strike="noStrike" spc="-1">
              <a:solidFill>
                <a:srgbClr val="000000"/>
              </a:solidFill>
              <a:latin typeface="Arial"/>
            </a:endParaRPr>
          </a:p>
        </p:txBody>
      </p:sp>
      <p:graphicFrame>
        <p:nvGraphicFramePr>
          <p:cNvPr id="578" name="Table 1"/>
          <p:cNvGraphicFramePr/>
          <p:nvPr/>
        </p:nvGraphicFramePr>
        <p:xfrm>
          <a:off x="417240" y="1861560"/>
          <a:ext cx="5465520" cy="4251960"/>
        </p:xfrm>
        <a:graphic>
          <a:graphicData uri="http://schemas.openxmlformats.org/drawingml/2006/table">
            <a:tbl>
              <a:tblPr/>
              <a:tblGrid>
                <a:gridCol w="2217600">
                  <a:extLst>
                    <a:ext uri="{9D8B030D-6E8A-4147-A177-3AD203B41FA5}">
                      <a16:colId xmlns:a16="http://schemas.microsoft.com/office/drawing/2014/main" val="20000"/>
                    </a:ext>
                  </a:extLst>
                </a:gridCol>
                <a:gridCol w="3247920">
                  <a:extLst>
                    <a:ext uri="{9D8B030D-6E8A-4147-A177-3AD203B41FA5}">
                      <a16:colId xmlns:a16="http://schemas.microsoft.com/office/drawing/2014/main" val="20001"/>
                    </a:ext>
                  </a:extLst>
                </a:gridCol>
              </a:tblGrid>
              <a:tr h="226080">
                <a:tc>
                  <a:txBody>
                    <a:bodyPr/>
                    <a:lstStyle/>
                    <a:p>
                      <a:pPr>
                        <a:lnSpc>
                          <a:spcPct val="100000"/>
                        </a:lnSpc>
                      </a:pPr>
                      <a:r>
                        <a:rPr lang="en-US" sz="900" b="1" strike="noStrike" spc="-1">
                          <a:solidFill>
                            <a:srgbClr val="000000"/>
                          </a:solidFill>
                          <a:latin typeface="DejaVu Sans"/>
                        </a:rPr>
                        <a:t>Impact Category</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a:lstStyle/>
                    <a:p>
                      <a:pPr>
                        <a:lnSpc>
                          <a:spcPct val="100000"/>
                        </a:lnSpc>
                      </a:pPr>
                      <a:r>
                        <a:rPr lang="en-US" sz="900" b="1" strike="noStrike" spc="-1">
                          <a:solidFill>
                            <a:srgbClr val="000000"/>
                          </a:solidFill>
                          <a:latin typeface="DejaVu Sans"/>
                        </a:rPr>
                        <a:t>Indicator and unit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extLst>
                  <a:ext uri="{0D108BD9-81ED-4DB2-BD59-A6C34878D82A}">
                    <a16:rowId xmlns:a16="http://schemas.microsoft.com/office/drawing/2014/main" val="10000"/>
                  </a:ext>
                </a:extLst>
              </a:tr>
              <a:tr h="360360">
                <a:tc>
                  <a:txBody>
                    <a:bodyPr/>
                    <a:lstStyle/>
                    <a:p>
                      <a:pPr>
                        <a:lnSpc>
                          <a:spcPct val="100000"/>
                        </a:lnSpc>
                      </a:pPr>
                      <a:r>
                        <a:rPr lang="en-US" sz="900" b="0" strike="noStrike" spc="-1">
                          <a:solidFill>
                            <a:srgbClr val="000000"/>
                          </a:solidFill>
                          <a:latin typeface="DejaVu Sans"/>
                        </a:rPr>
                        <a:t>Climate change</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Greenhouse gas emissions GWP100 in CO</a:t>
                      </a:r>
                      <a:r>
                        <a:rPr lang="en-US" sz="900" b="0" strike="noStrike" spc="-1" baseline="-8000">
                          <a:solidFill>
                            <a:srgbClr val="000000"/>
                          </a:solidFill>
                          <a:latin typeface="DejaVu Sans"/>
                        </a:rPr>
                        <a:t>2 </a:t>
                      </a:r>
                      <a:r>
                        <a:rPr lang="en-US" sz="900" b="0" strike="noStrike" spc="-1">
                          <a:solidFill>
                            <a:srgbClr val="000000"/>
                          </a:solidFill>
                          <a:latin typeface="DejaVu Sans"/>
                        </a:rPr>
                        <a:t>eq (including carbon feedbacks)</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1"/>
                  </a:ext>
                </a:extLst>
              </a:tr>
              <a:tr h="360360">
                <a:tc>
                  <a:txBody>
                    <a:bodyPr/>
                    <a:lstStyle/>
                    <a:p>
                      <a:pPr>
                        <a:lnSpc>
                          <a:spcPct val="100000"/>
                        </a:lnSpc>
                      </a:pPr>
                      <a:r>
                        <a:rPr lang="en-US" sz="900" b="0" strike="noStrike" spc="-1">
                          <a:solidFill>
                            <a:srgbClr val="000000"/>
                          </a:solidFill>
                          <a:latin typeface="DejaVu Sans"/>
                        </a:rPr>
                        <a:t>Energy consumption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Cumulative energy demand in MJ: non-renewable (fossil and nuclear) and renewable</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2"/>
                  </a:ext>
                </a:extLst>
              </a:tr>
              <a:tr h="226080">
                <a:tc>
                  <a:txBody>
                    <a:bodyPr/>
                    <a:lstStyle/>
                    <a:p>
                      <a:pPr>
                        <a:lnSpc>
                          <a:spcPct val="100000"/>
                        </a:lnSpc>
                      </a:pPr>
                      <a:r>
                        <a:rPr lang="en-US" sz="900" b="0" strike="noStrike" spc="-1">
                          <a:solidFill>
                            <a:srgbClr val="000000"/>
                          </a:solidFill>
                          <a:latin typeface="DejaVu Sans"/>
                        </a:rPr>
                        <a:t>Acidification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Acidification potential in SO</a:t>
                      </a:r>
                      <a:r>
                        <a:rPr lang="en-US" sz="900" b="0" strike="noStrike" spc="-1" baseline="-8000">
                          <a:solidFill>
                            <a:srgbClr val="000000"/>
                          </a:solidFill>
                          <a:latin typeface="DejaVu Sans"/>
                        </a:rPr>
                        <a:t>2 </a:t>
                      </a:r>
                      <a:r>
                        <a:rPr lang="en-US" sz="900" b="0" strike="noStrike" spc="-1">
                          <a:solidFill>
                            <a:srgbClr val="000000"/>
                          </a:solidFill>
                          <a:latin typeface="DejaVu Sans"/>
                        </a:rPr>
                        <a:t>eq</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3"/>
                  </a:ext>
                </a:extLst>
              </a:tr>
              <a:tr h="226080">
                <a:tc>
                  <a:txBody>
                    <a:bodyPr/>
                    <a:lstStyle/>
                    <a:p>
                      <a:pPr>
                        <a:lnSpc>
                          <a:spcPct val="100000"/>
                        </a:lnSpc>
                      </a:pPr>
                      <a:r>
                        <a:rPr lang="en-US" sz="900" b="0" strike="noStrike" spc="-1">
                          <a:solidFill>
                            <a:srgbClr val="000000"/>
                          </a:solidFill>
                          <a:latin typeface="DejaVu Sans"/>
                        </a:rPr>
                        <a:t>Eutrophication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Eutrophication potential in PO</a:t>
                      </a:r>
                      <a:r>
                        <a:rPr lang="en-US" sz="900" b="0" strike="noStrike" spc="-1" baseline="-8000">
                          <a:solidFill>
                            <a:srgbClr val="000000"/>
                          </a:solidFill>
                          <a:latin typeface="DejaVu Sans"/>
                        </a:rPr>
                        <a:t>4</a:t>
                      </a:r>
                      <a:r>
                        <a:rPr lang="en-US" sz="900" b="0" strike="noStrike" spc="-1" baseline="33000">
                          <a:solidFill>
                            <a:srgbClr val="000000"/>
                          </a:solidFill>
                          <a:latin typeface="DejaVu Sans"/>
                        </a:rPr>
                        <a:t>3-</a:t>
                      </a:r>
                      <a:r>
                        <a:rPr lang="en-US" sz="900" b="0" strike="noStrike" spc="-1">
                          <a:solidFill>
                            <a:srgbClr val="000000"/>
                          </a:solidFill>
                          <a:latin typeface="DejaVu Sans"/>
                        </a:rPr>
                        <a:t> eq</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4"/>
                  </a:ext>
                </a:extLst>
              </a:tr>
              <a:tr h="360360">
                <a:tc>
                  <a:txBody>
                    <a:bodyPr/>
                    <a:lstStyle/>
                    <a:p>
                      <a:pPr>
                        <a:lnSpc>
                          <a:spcPct val="100000"/>
                        </a:lnSpc>
                      </a:pPr>
                      <a:r>
                        <a:rPr lang="en-US" sz="900" b="0" strike="noStrike" spc="-1">
                          <a:solidFill>
                            <a:srgbClr val="000000"/>
                          </a:solidFill>
                          <a:latin typeface="DejaVu Sans"/>
                        </a:rPr>
                        <a:t>Photochemical ozone formation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Photochemical Ozone Creation Potential POCP in NMVOC eq</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5"/>
                  </a:ext>
                </a:extLst>
              </a:tr>
              <a:tr h="226080">
                <a:tc>
                  <a:txBody>
                    <a:bodyPr/>
                    <a:lstStyle/>
                    <a:p>
                      <a:pPr>
                        <a:lnSpc>
                          <a:spcPct val="100000"/>
                        </a:lnSpc>
                      </a:pPr>
                      <a:r>
                        <a:rPr lang="en-US" sz="900" b="0" strike="noStrike" spc="-1">
                          <a:solidFill>
                            <a:srgbClr val="000000"/>
                          </a:solidFill>
                          <a:latin typeface="DejaVu Sans"/>
                        </a:rPr>
                        <a:t>Ozone depletion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ODP in R11 eq</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6"/>
                  </a:ext>
                </a:extLst>
              </a:tr>
              <a:tr h="226080">
                <a:tc>
                  <a:txBody>
                    <a:bodyPr/>
                    <a:lstStyle/>
                    <a:p>
                      <a:pPr>
                        <a:lnSpc>
                          <a:spcPct val="100000"/>
                        </a:lnSpc>
                      </a:pPr>
                      <a:r>
                        <a:rPr lang="en-US" sz="900" b="0" strike="noStrike" spc="-1">
                          <a:solidFill>
                            <a:srgbClr val="000000"/>
                          </a:solidFill>
                          <a:latin typeface="DejaVu Sans"/>
                        </a:rPr>
                        <a:t>Ionising radiation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Ionising radiation potentials in U235 eq</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7"/>
                  </a:ext>
                </a:extLst>
              </a:tr>
              <a:tr h="226080">
                <a:tc>
                  <a:txBody>
                    <a:bodyPr/>
                    <a:lstStyle/>
                    <a:p>
                      <a:pPr>
                        <a:lnSpc>
                          <a:spcPct val="100000"/>
                        </a:lnSpc>
                      </a:pPr>
                      <a:r>
                        <a:rPr lang="en-US" sz="900" b="0" strike="noStrike" spc="-1">
                          <a:solidFill>
                            <a:srgbClr val="000000"/>
                          </a:solidFill>
                          <a:latin typeface="DejaVu Sans"/>
                        </a:rPr>
                        <a:t>Particulate matter</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Particulate matter formation in PM2.5 eq</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8"/>
                  </a:ext>
                </a:extLst>
              </a:tr>
              <a:tr h="360360">
                <a:tc>
                  <a:txBody>
                    <a:bodyPr/>
                    <a:lstStyle/>
                    <a:p>
                      <a:pPr>
                        <a:lnSpc>
                          <a:spcPct val="100000"/>
                        </a:lnSpc>
                      </a:pPr>
                      <a:r>
                        <a:rPr lang="en-US" sz="900" b="0" strike="noStrike" spc="-1">
                          <a:solidFill>
                            <a:srgbClr val="000000"/>
                          </a:solidFill>
                          <a:latin typeface="DejaVu Sans"/>
                        </a:rPr>
                        <a:t>Human toxicity, cancer and non-cancer</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Comparative Toxic Unit for Human Health in CTUh</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9"/>
                  </a:ext>
                </a:extLst>
              </a:tr>
              <a:tr h="226080">
                <a:tc>
                  <a:txBody>
                    <a:bodyPr/>
                    <a:lstStyle/>
                    <a:p>
                      <a:pPr>
                        <a:lnSpc>
                          <a:spcPct val="100000"/>
                        </a:lnSpc>
                      </a:pPr>
                      <a:r>
                        <a:rPr lang="en-US" sz="900" b="0" strike="noStrike" spc="-1">
                          <a:solidFill>
                            <a:srgbClr val="000000"/>
                          </a:solidFill>
                          <a:latin typeface="DejaVu Sans"/>
                        </a:rPr>
                        <a:t>Ecotoxicity, freshwater</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Comparative Toxic Unit for ecosystems in CTUe</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10"/>
                  </a:ext>
                </a:extLst>
              </a:tr>
              <a:tr h="360360">
                <a:tc>
                  <a:txBody>
                    <a:bodyPr/>
                    <a:lstStyle/>
                    <a:p>
                      <a:pPr>
                        <a:lnSpc>
                          <a:spcPct val="100000"/>
                        </a:lnSpc>
                      </a:pPr>
                      <a:r>
                        <a:rPr lang="en-US" sz="900" b="0" strike="noStrike" spc="-1">
                          <a:solidFill>
                            <a:srgbClr val="000000"/>
                          </a:solidFill>
                          <a:latin typeface="DejaVu Sans"/>
                        </a:rPr>
                        <a:t>Resource depletion – minerals and metals</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ADP ultimate reserves in Sb eq</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11"/>
                  </a:ext>
                </a:extLst>
              </a:tr>
              <a:tr h="360360">
                <a:tc>
                  <a:txBody>
                    <a:bodyPr/>
                    <a:lstStyle/>
                    <a:p>
                      <a:pPr>
                        <a:lnSpc>
                          <a:spcPct val="100000"/>
                        </a:lnSpc>
                      </a:pPr>
                      <a:r>
                        <a:rPr lang="en-US" sz="900" b="0" strike="noStrike" spc="-1">
                          <a:solidFill>
                            <a:srgbClr val="000000"/>
                          </a:solidFill>
                          <a:latin typeface="DejaVu Sans"/>
                        </a:rPr>
                        <a:t>Resource depletion – fossil energy carriers</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ADP fossil in MJ</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12"/>
                  </a:ext>
                </a:extLst>
              </a:tr>
              <a:tr h="226080">
                <a:tc>
                  <a:txBody>
                    <a:bodyPr/>
                    <a:lstStyle/>
                    <a:p>
                      <a:pPr>
                        <a:lnSpc>
                          <a:spcPct val="100000"/>
                        </a:lnSpc>
                      </a:pPr>
                      <a:r>
                        <a:rPr lang="en-US" sz="900" b="0" strike="noStrike" spc="-1">
                          <a:solidFill>
                            <a:srgbClr val="000000"/>
                          </a:solidFill>
                          <a:latin typeface="DejaVu Sans"/>
                        </a:rPr>
                        <a:t>Land use</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nSpc>
                          <a:spcPct val="100000"/>
                        </a:lnSpc>
                      </a:pPr>
                      <a:r>
                        <a:rPr lang="en-US" sz="900" b="0" strike="noStrike" spc="-1">
                          <a:solidFill>
                            <a:srgbClr val="000000"/>
                          </a:solidFill>
                          <a:latin typeface="DejaVu Sans"/>
                        </a:rPr>
                        <a:t>Land occupation in m² * a</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13"/>
                  </a:ext>
                </a:extLst>
              </a:tr>
              <a:tr h="226080">
                <a:tc>
                  <a:txBody>
                    <a:bodyPr/>
                    <a:lstStyle/>
                    <a:p>
                      <a:pPr>
                        <a:lnSpc>
                          <a:spcPct val="100000"/>
                        </a:lnSpc>
                      </a:pPr>
                      <a:r>
                        <a:rPr lang="en-US" sz="900" b="0" strike="noStrike" spc="-1">
                          <a:solidFill>
                            <a:srgbClr val="000000"/>
                          </a:solidFill>
                          <a:latin typeface="DejaVu Sans"/>
                        </a:rPr>
                        <a:t>Water scarcity</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nSpc>
                          <a:spcPct val="100000"/>
                        </a:lnSpc>
                      </a:pPr>
                      <a:r>
                        <a:rPr lang="en-US" sz="900" b="0" strike="noStrike" spc="-1">
                          <a:solidFill>
                            <a:srgbClr val="000000"/>
                          </a:solidFill>
                          <a:latin typeface="DejaVu Sans"/>
                        </a:rPr>
                        <a:t>Scarcity-adjusted water use in m³</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14"/>
                  </a:ext>
                </a:extLst>
              </a:tr>
            </a:tbl>
          </a:graphicData>
        </a:graphic>
      </p:graphicFrame>
      <p:graphicFrame>
        <p:nvGraphicFramePr>
          <p:cNvPr id="579" name="Table 2"/>
          <p:cNvGraphicFramePr/>
          <p:nvPr/>
        </p:nvGraphicFramePr>
        <p:xfrm>
          <a:off x="6194160" y="2547000"/>
          <a:ext cx="4947120" cy="2011680"/>
        </p:xfrm>
        <a:graphic>
          <a:graphicData uri="http://schemas.openxmlformats.org/drawingml/2006/table">
            <a:tbl>
              <a:tblPr/>
              <a:tblGrid>
                <a:gridCol w="803160">
                  <a:extLst>
                    <a:ext uri="{9D8B030D-6E8A-4147-A177-3AD203B41FA5}">
                      <a16:colId xmlns:a16="http://schemas.microsoft.com/office/drawing/2014/main" val="20000"/>
                    </a:ext>
                  </a:extLst>
                </a:gridCol>
                <a:gridCol w="1025640">
                  <a:extLst>
                    <a:ext uri="{9D8B030D-6E8A-4147-A177-3AD203B41FA5}">
                      <a16:colId xmlns:a16="http://schemas.microsoft.com/office/drawing/2014/main" val="20001"/>
                    </a:ext>
                  </a:extLst>
                </a:gridCol>
                <a:gridCol w="1192320">
                  <a:extLst>
                    <a:ext uri="{9D8B030D-6E8A-4147-A177-3AD203B41FA5}">
                      <a16:colId xmlns:a16="http://schemas.microsoft.com/office/drawing/2014/main" val="20002"/>
                    </a:ext>
                  </a:extLst>
                </a:gridCol>
                <a:gridCol w="626040">
                  <a:extLst>
                    <a:ext uri="{9D8B030D-6E8A-4147-A177-3AD203B41FA5}">
                      <a16:colId xmlns:a16="http://schemas.microsoft.com/office/drawing/2014/main" val="20003"/>
                    </a:ext>
                  </a:extLst>
                </a:gridCol>
                <a:gridCol w="1299960">
                  <a:extLst>
                    <a:ext uri="{9D8B030D-6E8A-4147-A177-3AD203B41FA5}">
                      <a16:colId xmlns:a16="http://schemas.microsoft.com/office/drawing/2014/main" val="20004"/>
                    </a:ext>
                  </a:extLst>
                </a:gridCol>
              </a:tblGrid>
              <a:tr h="494640">
                <a:tc>
                  <a:txBody>
                    <a:bodyPr/>
                    <a:lstStyle/>
                    <a:p>
                      <a:pPr algn="ctr">
                        <a:lnSpc>
                          <a:spcPct val="100000"/>
                        </a:lnSpc>
                      </a:pPr>
                      <a:r>
                        <a:rPr lang="en-US" sz="900" b="1" strike="noStrike" spc="-1">
                          <a:solidFill>
                            <a:srgbClr val="000000"/>
                          </a:solidFill>
                          <a:latin typeface="DejaVu Sans"/>
                        </a:rPr>
                        <a:t>Pollutant</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a:lstStyle/>
                    <a:p>
                      <a:pPr algn="ctr">
                        <a:lnSpc>
                          <a:spcPct val="100000"/>
                        </a:lnSpc>
                      </a:pPr>
                      <a:r>
                        <a:rPr lang="en-US" sz="900" b="1" strike="noStrike" spc="-1">
                          <a:solidFill>
                            <a:srgbClr val="000000"/>
                          </a:solidFill>
                          <a:latin typeface="DejaVu Sans"/>
                        </a:rPr>
                        <a:t>Acidification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a:lstStyle/>
                    <a:p>
                      <a:pPr algn="ctr">
                        <a:lnSpc>
                          <a:spcPct val="100000"/>
                        </a:lnSpc>
                      </a:pPr>
                      <a:r>
                        <a:rPr lang="en-US" sz="900" b="1" strike="noStrike" spc="-1">
                          <a:solidFill>
                            <a:srgbClr val="000000"/>
                          </a:solidFill>
                          <a:latin typeface="DejaVu Sans"/>
                        </a:rPr>
                        <a:t>Eutrophication</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a:lstStyle/>
                    <a:p>
                      <a:pPr algn="ctr">
                        <a:lnSpc>
                          <a:spcPct val="100000"/>
                        </a:lnSpc>
                      </a:pPr>
                      <a:r>
                        <a:rPr lang="en-US" sz="900" b="1" strike="noStrike" spc="-1">
                          <a:solidFill>
                            <a:srgbClr val="000000"/>
                          </a:solidFill>
                          <a:latin typeface="DejaVu Sans"/>
                        </a:rPr>
                        <a:t>POCP</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a:lstStyle/>
                    <a:p>
                      <a:pPr algn="ctr">
                        <a:lnSpc>
                          <a:spcPct val="100000"/>
                        </a:lnSpc>
                      </a:pPr>
                      <a:r>
                        <a:rPr lang="en-US" sz="900" b="1" strike="noStrike" spc="-1">
                          <a:solidFill>
                            <a:srgbClr val="000000"/>
                          </a:solidFill>
                          <a:latin typeface="DejaVu Sans"/>
                        </a:rPr>
                        <a:t>Particulate matter formation (PMF)</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extLst>
                  <a:ext uri="{0D108BD9-81ED-4DB2-BD59-A6C34878D82A}">
                    <a16:rowId xmlns:a16="http://schemas.microsoft.com/office/drawing/2014/main" val="10000"/>
                  </a:ext>
                </a:extLst>
              </a:tr>
              <a:tr h="226080">
                <a:tc>
                  <a:txBody>
                    <a:bodyPr/>
                    <a:lstStyle/>
                    <a:p>
                      <a:pPr algn="ctr">
                        <a:lnSpc>
                          <a:spcPct val="100000"/>
                        </a:lnSpc>
                      </a:pPr>
                      <a:r>
                        <a:rPr lang="en-US" sz="900" b="0" strike="noStrike" spc="-1">
                          <a:solidFill>
                            <a:srgbClr val="000000"/>
                          </a:solidFill>
                          <a:latin typeface="DejaVu Sans"/>
                        </a:rPr>
                        <a:t>CO</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ctr">
                        <a:lnSpc>
                          <a:spcPct val="100000"/>
                        </a:lnSpc>
                      </a:pPr>
                      <a:r>
                        <a:rPr lang="en-US" sz="900" b="0" strike="noStrike" spc="-1">
                          <a:solidFill>
                            <a:srgbClr val="000000"/>
                          </a:solidFill>
                          <a:latin typeface="DejaVu Sans"/>
                        </a:rPr>
                        <a:t>0</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marL="216000" indent="-214920" algn="ctr">
                        <a:lnSpc>
                          <a:spcPct val="100000"/>
                        </a:lnSpc>
                        <a:buClr>
                          <a:srgbClr val="000000"/>
                        </a:buClr>
                        <a:buSzPct val="45000"/>
                        <a:buFont typeface="Wingdings" charset="2"/>
                        <a:buChar char=""/>
                      </a:pPr>
                      <a:r>
                        <a:rPr lang="en-US" sz="900" b="0" strike="noStrike" spc="-1">
                          <a:solidFill>
                            <a:srgbClr val="000000"/>
                          </a:solidFill>
                          <a:latin typeface="DejaVu Serif"/>
                        </a:rPr>
                        <a:t>0</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ctr">
                        <a:lnSpc>
                          <a:spcPct val="100000"/>
                        </a:lnSpc>
                      </a:pPr>
                      <a:r>
                        <a:rPr lang="en-US" sz="900" b="0" strike="noStrike" spc="-1">
                          <a:solidFill>
                            <a:srgbClr val="000000"/>
                          </a:solidFill>
                          <a:latin typeface="DejaVu Serif"/>
                        </a:rPr>
                        <a:t>0.0456</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ctr">
                        <a:lnSpc>
                          <a:spcPct val="100000"/>
                        </a:lnSpc>
                      </a:pPr>
                      <a:r>
                        <a:rPr lang="en-US" sz="900" b="0" strike="noStrike" spc="-1">
                          <a:solidFill>
                            <a:srgbClr val="000000"/>
                          </a:solidFill>
                          <a:latin typeface="DejaVu Serif"/>
                        </a:rPr>
                        <a:t>0</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1"/>
                  </a:ext>
                </a:extLst>
              </a:tr>
              <a:tr h="226080">
                <a:tc>
                  <a:txBody>
                    <a:bodyPr/>
                    <a:lstStyle/>
                    <a:p>
                      <a:pPr algn="ctr">
                        <a:lnSpc>
                          <a:spcPct val="100000"/>
                        </a:lnSpc>
                      </a:pPr>
                      <a:r>
                        <a:rPr lang="en-US" sz="900" b="0" strike="noStrike" spc="-1">
                          <a:solidFill>
                            <a:srgbClr val="000000"/>
                          </a:solidFill>
                          <a:latin typeface="DejaVu Sans"/>
                        </a:rPr>
                        <a:t>NH</a:t>
                      </a:r>
                      <a:r>
                        <a:rPr lang="en-US" sz="900" b="0" strike="noStrike" spc="-1" baseline="-8000">
                          <a:solidFill>
                            <a:srgbClr val="000000"/>
                          </a:solidFill>
                          <a:latin typeface="DejaVu Sans"/>
                        </a:rPr>
                        <a:t>3</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gn="ctr">
                        <a:lnSpc>
                          <a:spcPct val="100000"/>
                        </a:lnSpc>
                      </a:pPr>
                      <a:r>
                        <a:rPr lang="en-US" sz="900" b="0" strike="noStrike" spc="-1">
                          <a:solidFill>
                            <a:srgbClr val="000000"/>
                          </a:solidFill>
                          <a:latin typeface="DejaVu Sans"/>
                        </a:rPr>
                        <a:t>1.6</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gn="ctr">
                        <a:lnSpc>
                          <a:spcPct val="100000"/>
                        </a:lnSpc>
                      </a:pPr>
                      <a:r>
                        <a:rPr lang="en-US" sz="900" b="0" strike="noStrike" spc="-1">
                          <a:solidFill>
                            <a:srgbClr val="000000"/>
                          </a:solidFill>
                          <a:latin typeface="DejaVu Serif"/>
                        </a:rPr>
                        <a:t>0.35</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gn="ctr">
                        <a:lnSpc>
                          <a:spcPct val="100000"/>
                        </a:lnSpc>
                      </a:pPr>
                      <a:r>
                        <a:rPr lang="en-US" sz="900" b="0" strike="noStrike" spc="-1">
                          <a:solidFill>
                            <a:srgbClr val="000000"/>
                          </a:solidFill>
                          <a:latin typeface="DejaVu Sans"/>
                        </a:rPr>
                        <a:t>0</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gn="ctr">
                        <a:lnSpc>
                          <a:spcPct val="100000"/>
                        </a:lnSpc>
                      </a:pPr>
                      <a:r>
                        <a:rPr lang="en-US" sz="900" b="0" strike="noStrike" spc="-1">
                          <a:solidFill>
                            <a:srgbClr val="000000"/>
                          </a:solidFill>
                          <a:latin typeface="DejaVu Sans"/>
                        </a:rPr>
                        <a:t>0.64</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2"/>
                  </a:ext>
                </a:extLst>
              </a:tr>
              <a:tr h="360000">
                <a:tc>
                  <a:txBody>
                    <a:bodyPr/>
                    <a:lstStyle/>
                    <a:p>
                      <a:pPr algn="ctr">
                        <a:lnSpc>
                          <a:spcPct val="100000"/>
                        </a:lnSpc>
                      </a:pPr>
                      <a:r>
                        <a:rPr lang="en-US" sz="900" b="0" strike="noStrike" spc="-1">
                          <a:solidFill>
                            <a:srgbClr val="000000"/>
                          </a:solidFill>
                          <a:latin typeface="DejaVu Sans"/>
                        </a:rPr>
                        <a:t>NO</a:t>
                      </a:r>
                      <a:r>
                        <a:rPr lang="en-US" sz="900" b="0" strike="noStrike" spc="-1" baseline="-8000">
                          <a:solidFill>
                            <a:srgbClr val="000000"/>
                          </a:solidFill>
                          <a:latin typeface="DejaVu Sans"/>
                        </a:rPr>
                        <a:t>x</a:t>
                      </a:r>
                      <a:endParaRPr lang="en-GB" sz="900" b="0" strike="noStrike" spc="-1">
                        <a:solidFill>
                          <a:srgbClr val="000000"/>
                        </a:solidFill>
                        <a:latin typeface="Arial"/>
                      </a:endParaRPr>
                    </a:p>
                    <a:p>
                      <a:pPr algn="ctr">
                        <a:lnSpc>
                          <a:spcPct val="100000"/>
                        </a:lnSpc>
                      </a:pP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ctr">
                        <a:lnSpc>
                          <a:spcPct val="100000"/>
                        </a:lnSpc>
                      </a:pPr>
                      <a:r>
                        <a:rPr lang="en-US" sz="900" b="0" strike="noStrike" spc="-1">
                          <a:solidFill>
                            <a:srgbClr val="000000"/>
                          </a:solidFill>
                          <a:latin typeface="DejaVu Sans"/>
                        </a:rPr>
                        <a:t>0.5</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ctr">
                        <a:lnSpc>
                          <a:spcPct val="100000"/>
                        </a:lnSpc>
                      </a:pPr>
                      <a:r>
                        <a:rPr lang="en-US" sz="900" b="0" strike="noStrike" spc="-1">
                          <a:solidFill>
                            <a:srgbClr val="000000"/>
                          </a:solidFill>
                          <a:latin typeface="DejaVu Sans"/>
                        </a:rPr>
                        <a:t>0.13</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ctr">
                        <a:lnSpc>
                          <a:spcPct val="100000"/>
                        </a:lnSpc>
                      </a:pPr>
                      <a:r>
                        <a:rPr lang="en-US" sz="900" b="0" strike="noStrike" spc="-1">
                          <a:solidFill>
                            <a:srgbClr val="000000"/>
                          </a:solidFill>
                          <a:latin typeface="DejaVu Sans"/>
                        </a:rPr>
                        <a:t>1</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ctr">
                        <a:lnSpc>
                          <a:spcPct val="100000"/>
                        </a:lnSpc>
                      </a:pPr>
                      <a:r>
                        <a:rPr lang="en-US" sz="900" b="0" strike="noStrike" spc="-1">
                          <a:solidFill>
                            <a:srgbClr val="000000"/>
                          </a:solidFill>
                          <a:latin typeface="DejaVu Sans"/>
                        </a:rPr>
                        <a:t>0.88</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3"/>
                  </a:ext>
                </a:extLst>
              </a:tr>
              <a:tr h="226080">
                <a:tc>
                  <a:txBody>
                    <a:bodyPr/>
                    <a:lstStyle/>
                    <a:p>
                      <a:pPr algn="ctr">
                        <a:lnSpc>
                          <a:spcPct val="100000"/>
                        </a:lnSpc>
                      </a:pPr>
                      <a:r>
                        <a:rPr lang="en-US" sz="900" b="0" strike="noStrike" spc="-1">
                          <a:solidFill>
                            <a:srgbClr val="000000"/>
                          </a:solidFill>
                          <a:latin typeface="DejaVu Sans"/>
                        </a:rPr>
                        <a:t>PM</a:t>
                      </a:r>
                      <a:r>
                        <a:rPr lang="en-US" sz="900" b="0" strike="noStrike" spc="-1" baseline="-8000">
                          <a:solidFill>
                            <a:srgbClr val="000000"/>
                          </a:solidFill>
                          <a:latin typeface="DejaVu Sans"/>
                        </a:rPr>
                        <a:t>2.5</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gn="ctr">
                        <a:lnSpc>
                          <a:spcPct val="100000"/>
                        </a:lnSpc>
                      </a:pPr>
                      <a:r>
                        <a:rPr lang="en-US" sz="900" b="0" strike="noStrike" spc="-1">
                          <a:solidFill>
                            <a:srgbClr val="000000"/>
                          </a:solidFill>
                          <a:latin typeface="DejaVu Sans"/>
                        </a:rPr>
                        <a:t>0</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gn="ctr">
                        <a:lnSpc>
                          <a:spcPct val="100000"/>
                        </a:lnSpc>
                      </a:pPr>
                      <a:r>
                        <a:rPr lang="en-US" sz="900" b="0" strike="noStrike" spc="-1">
                          <a:solidFill>
                            <a:srgbClr val="000000"/>
                          </a:solidFill>
                          <a:latin typeface="DejaVu Sans"/>
                        </a:rPr>
                        <a:t>0</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gn="ctr">
                        <a:lnSpc>
                          <a:spcPct val="100000"/>
                        </a:lnSpc>
                      </a:pPr>
                      <a:r>
                        <a:rPr lang="en-US" sz="900" b="0" strike="noStrike" spc="-1">
                          <a:solidFill>
                            <a:srgbClr val="000000"/>
                          </a:solidFill>
                          <a:latin typeface="DejaVu Sans"/>
                        </a:rPr>
                        <a:t>0</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gn="ctr">
                        <a:lnSpc>
                          <a:spcPct val="100000"/>
                        </a:lnSpc>
                      </a:pPr>
                      <a:r>
                        <a:rPr lang="en-US" sz="900" b="0" strike="noStrike" spc="-1">
                          <a:solidFill>
                            <a:srgbClr val="000000"/>
                          </a:solidFill>
                          <a:latin typeface="DejaVu Sans"/>
                        </a:rPr>
                        <a:t>1</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4"/>
                  </a:ext>
                </a:extLst>
              </a:tr>
              <a:tr h="226080">
                <a:tc>
                  <a:txBody>
                    <a:bodyPr/>
                    <a:lstStyle/>
                    <a:p>
                      <a:pPr algn="ctr">
                        <a:lnSpc>
                          <a:spcPct val="100000"/>
                        </a:lnSpc>
                      </a:pPr>
                      <a:r>
                        <a:rPr lang="en-US" sz="900" b="0" strike="noStrike" spc="-1">
                          <a:solidFill>
                            <a:srgbClr val="000000"/>
                          </a:solidFill>
                          <a:latin typeface="DejaVu Sans"/>
                        </a:rPr>
                        <a:t>SO</a:t>
                      </a:r>
                      <a:r>
                        <a:rPr lang="en-US" sz="900" b="0" strike="noStrike" spc="-1" baseline="-8000">
                          <a:solidFill>
                            <a:srgbClr val="000000"/>
                          </a:solidFill>
                          <a:latin typeface="DejaVu Sans"/>
                        </a:rPr>
                        <a:t>x</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ctr">
                        <a:lnSpc>
                          <a:spcPct val="100000"/>
                        </a:lnSpc>
                      </a:pPr>
                      <a:r>
                        <a:rPr lang="en-US" sz="900" b="0" strike="noStrike" spc="-1">
                          <a:solidFill>
                            <a:srgbClr val="000000"/>
                          </a:solidFill>
                          <a:latin typeface="DejaVu Sans"/>
                        </a:rPr>
                        <a:t>1</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ctr">
                        <a:lnSpc>
                          <a:spcPct val="100000"/>
                        </a:lnSpc>
                      </a:pPr>
                      <a:r>
                        <a:rPr lang="en-US" sz="900" b="0" strike="noStrike" spc="-1">
                          <a:solidFill>
                            <a:srgbClr val="000000"/>
                          </a:solidFill>
                          <a:latin typeface="DejaVu Sans"/>
                        </a:rPr>
                        <a:t>0</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ctr">
                        <a:lnSpc>
                          <a:spcPct val="100000"/>
                        </a:lnSpc>
                      </a:pPr>
                      <a:r>
                        <a:rPr lang="en-US" sz="900" b="0" strike="noStrike" spc="-1">
                          <a:solidFill>
                            <a:srgbClr val="000000"/>
                          </a:solidFill>
                          <a:latin typeface="DejaVu Sans"/>
                        </a:rPr>
                        <a:t>0.0811</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a:lstStyle/>
                    <a:p>
                      <a:pPr algn="ctr">
                        <a:lnSpc>
                          <a:spcPct val="100000"/>
                        </a:lnSpc>
                      </a:pPr>
                      <a:r>
                        <a:rPr lang="en-US" sz="900" b="0" strike="noStrike" spc="-1">
                          <a:solidFill>
                            <a:srgbClr val="000000"/>
                          </a:solidFill>
                          <a:latin typeface="DejaVu Sans"/>
                        </a:rPr>
                        <a:t>0.54</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extLst>
                  <a:ext uri="{0D108BD9-81ED-4DB2-BD59-A6C34878D82A}">
                    <a16:rowId xmlns:a16="http://schemas.microsoft.com/office/drawing/2014/main" val="10005"/>
                  </a:ext>
                </a:extLst>
              </a:tr>
              <a:tr h="226080">
                <a:tc>
                  <a:txBody>
                    <a:bodyPr/>
                    <a:lstStyle/>
                    <a:p>
                      <a:pPr algn="ctr">
                        <a:lnSpc>
                          <a:spcPct val="100000"/>
                        </a:lnSpc>
                      </a:pPr>
                      <a:r>
                        <a:rPr lang="en-US" sz="900" b="0" strike="noStrike" spc="-1">
                          <a:solidFill>
                            <a:srgbClr val="000000"/>
                          </a:solidFill>
                          <a:latin typeface="DejaVu Sans"/>
                        </a:rPr>
                        <a:t>NMVOC</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gn="ctr">
                        <a:lnSpc>
                          <a:spcPct val="100000"/>
                        </a:lnSpc>
                      </a:pPr>
                      <a:r>
                        <a:rPr lang="en-US" sz="900" b="0" strike="noStrike" spc="-1">
                          <a:solidFill>
                            <a:srgbClr val="000000"/>
                          </a:solidFill>
                          <a:latin typeface="DejaVu Sans"/>
                        </a:rPr>
                        <a:t>0</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gn="ctr">
                        <a:lnSpc>
                          <a:spcPct val="100000"/>
                        </a:lnSpc>
                      </a:pPr>
                      <a:r>
                        <a:rPr lang="en-US" sz="900" b="0" strike="noStrike" spc="-1">
                          <a:solidFill>
                            <a:srgbClr val="000000"/>
                          </a:solidFill>
                          <a:latin typeface="DejaVu Sans"/>
                        </a:rPr>
                        <a:t>0</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gn="ctr">
                        <a:lnSpc>
                          <a:spcPct val="100000"/>
                        </a:lnSpc>
                      </a:pPr>
                      <a:r>
                        <a:rPr lang="en-US" sz="900" b="0" strike="noStrike" spc="-1">
                          <a:solidFill>
                            <a:srgbClr val="000000"/>
                          </a:solidFill>
                          <a:latin typeface="DejaVu Sans"/>
                        </a:rPr>
                        <a:t>1</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a:lstStyle/>
                    <a:p>
                      <a:pPr algn="ctr">
                        <a:lnSpc>
                          <a:spcPct val="100000"/>
                        </a:lnSpc>
                      </a:pPr>
                      <a:r>
                        <a:rPr lang="en-US" sz="900" b="0" strike="noStrike" spc="-1">
                          <a:solidFill>
                            <a:srgbClr val="000000"/>
                          </a:solidFill>
                          <a:latin typeface="DejaVu Sans"/>
                        </a:rPr>
                        <a:t>0.012</a:t>
                      </a:r>
                      <a:endParaRPr lang="en-GB" sz="900" b="0" strike="noStrike" spc="-1">
                        <a:solidFill>
                          <a:srgbClr val="000000"/>
                        </a:solidFill>
                        <a:latin typeface="Arial"/>
                      </a:endParaRPr>
                    </a:p>
                  </a:txBody>
                  <a:tcP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extLst>
                  <a:ext uri="{0D108BD9-81ED-4DB2-BD59-A6C34878D82A}">
                    <a16:rowId xmlns:a16="http://schemas.microsoft.com/office/drawing/2014/main" val="10006"/>
                  </a:ext>
                </a:extLst>
              </a:tr>
            </a:tbl>
          </a:graphicData>
        </a:graphic>
      </p:graphicFrame>
      <p:sp>
        <p:nvSpPr>
          <p:cNvPr id="580" name="CustomShape 138"/>
          <p:cNvSpPr/>
          <p:nvPr/>
        </p:nvSpPr>
        <p:spPr>
          <a:xfrm>
            <a:off x="7086600" y="5029200"/>
            <a:ext cx="1816920" cy="445320"/>
          </a:xfrm>
          <a:prstGeom prst="wedgeRectCallout">
            <a:avLst>
              <a:gd name="adj1" fmla="val -61254"/>
              <a:gd name="adj2" fmla="val -169430"/>
            </a:avLst>
          </a:pr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050" b="0" strike="noStrike" spc="-1">
                <a:solidFill>
                  <a:srgbClr val="000000"/>
                </a:solidFill>
                <a:latin typeface="DejaVu Sans"/>
                <a:ea typeface="DejaVu Sans"/>
              </a:rPr>
              <a:t>Non-methane volatile organic compoind</a:t>
            </a:r>
            <a:endParaRPr lang="en-GB" sz="1050" b="0" strike="noStrike" spc="-1">
              <a:solidFill>
                <a:srgbClr val="000000"/>
              </a:solidFill>
              <a:latin typeface="Arial"/>
            </a:endParaRPr>
          </a:p>
        </p:txBody>
      </p:sp>
      <p:sp>
        <p:nvSpPr>
          <p:cNvPr id="581" name="CustomShape 139"/>
          <p:cNvSpPr/>
          <p:nvPr/>
        </p:nvSpPr>
        <p:spPr>
          <a:xfrm>
            <a:off x="274320" y="6255360"/>
            <a:ext cx="111438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Tables recreated from Determining the environmental impacts of conventional and alternatively fuelled vehicles through LCA, Ricardo Energy and Environment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582" name="CustomShape 140"/>
          <p:cNvSpPr/>
          <p:nvPr/>
        </p:nvSpPr>
        <p:spPr>
          <a:xfrm>
            <a:off x="10228680" y="752040"/>
            <a:ext cx="510840" cy="49068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Impact Assessment (LCIA)</a:t>
            </a:r>
            <a:endParaRPr lang="en-GB" sz="2400" b="0" strike="noStrike" spc="-1">
              <a:solidFill>
                <a:srgbClr val="000000"/>
              </a:solidFill>
              <a:latin typeface="Arial"/>
            </a:endParaRPr>
          </a:p>
        </p:txBody>
      </p:sp>
      <p:sp>
        <p:nvSpPr>
          <p:cNvPr id="584" name="CustomShape 3"/>
          <p:cNvSpPr/>
          <p:nvPr/>
        </p:nvSpPr>
        <p:spPr>
          <a:xfrm>
            <a:off x="274320" y="6255360"/>
            <a:ext cx="111438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Chart adapted from Determining the environmental impacts of conventional and alternatively fuelled vehicles through LCA, Ricardo Energy and Environment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graphicFrame>
        <p:nvGraphicFramePr>
          <p:cNvPr id="585" name="Diagramm 584"/>
          <p:cNvGraphicFramePr/>
          <p:nvPr/>
        </p:nvGraphicFramePr>
        <p:xfrm>
          <a:off x="452880" y="1403640"/>
          <a:ext cx="10738440" cy="4879080"/>
        </p:xfrm>
        <a:graphic>
          <a:graphicData uri="http://schemas.openxmlformats.org/drawingml/2006/chart">
            <c:chart xmlns:c="http://schemas.openxmlformats.org/drawingml/2006/chart" xmlns:r="http://schemas.openxmlformats.org/officeDocument/2006/relationships" r:id="rId3"/>
          </a:graphicData>
        </a:graphic>
      </p:graphicFrame>
      <p:sp>
        <p:nvSpPr>
          <p:cNvPr id="586" name="CustomShape 143"/>
          <p:cNvSpPr/>
          <p:nvPr/>
        </p:nvSpPr>
        <p:spPr>
          <a:xfrm>
            <a:off x="10228680" y="750240"/>
            <a:ext cx="510840" cy="49068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a typeface="DejaVu Sans"/>
            </a:endParaRPr>
          </a:p>
        </p:txBody>
      </p:sp>
      <p:sp>
        <p:nvSpPr>
          <p:cNvPr id="587" name="CustomShape 144"/>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2020 EU Study Example</a:t>
            </a:r>
            <a:endParaRPr lang="en-GB" sz="2200" b="0" strike="noStrike" spc="-1">
              <a:solidFill>
                <a:srgbClr val="000000"/>
              </a:solidFill>
              <a:latin typeface="Aria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8"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Interpretation</a:t>
            </a:r>
            <a:endParaRPr lang="en-GB" sz="2400" b="0" strike="noStrike" spc="-1">
              <a:solidFill>
                <a:srgbClr val="000000"/>
              </a:solidFill>
              <a:latin typeface="Arial"/>
            </a:endParaRPr>
          </a:p>
        </p:txBody>
      </p:sp>
      <p:sp>
        <p:nvSpPr>
          <p:cNvPr id="589" name="CustomShape 2"/>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Definition</a:t>
            </a:r>
            <a:endParaRPr lang="en-GB" sz="2200" b="0" strike="noStrike" spc="-1">
              <a:solidFill>
                <a:srgbClr val="000000"/>
              </a:solidFill>
              <a:latin typeface="Arial"/>
            </a:endParaRPr>
          </a:p>
        </p:txBody>
      </p:sp>
      <p:sp>
        <p:nvSpPr>
          <p:cNvPr id="590" name="CustomShape 4"/>
          <p:cNvSpPr/>
          <p:nvPr/>
        </p:nvSpPr>
        <p:spPr>
          <a:xfrm>
            <a:off x="274320" y="6255360"/>
            <a:ext cx="111438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Determining the environmental impacts of conventional and alternatively fuelled vehicles through LCA, Ricardo Energy and Environment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591" name="CustomShape 5"/>
          <p:cNvSpPr/>
          <p:nvPr/>
        </p:nvSpPr>
        <p:spPr>
          <a:xfrm>
            <a:off x="274320" y="600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3"/>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592" name="CustomShape 145"/>
          <p:cNvSpPr/>
          <p:nvPr/>
        </p:nvSpPr>
        <p:spPr>
          <a:xfrm>
            <a:off x="686160" y="2777760"/>
            <a:ext cx="10054440" cy="11394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pPr algn="ctr">
              <a:lnSpc>
                <a:spcPct val="100000"/>
              </a:lnSpc>
            </a:pPr>
            <a:r>
              <a:rPr lang="en-US" sz="1800" b="0" strike="noStrike" spc="-1">
                <a:solidFill>
                  <a:srgbClr val="000000"/>
                </a:solidFill>
                <a:latin typeface="DejaVu Sans"/>
                <a:ea typeface="DejaVu Sans"/>
              </a:rPr>
              <a:t>Lifecycle Interpretatopm is the phase of life cycle assessment in which the findings of either the inventory analysis or the impact assessment, or both, are evaluated in relation to the defined goal and scope in order to reach conclusions and recommendations.</a:t>
            </a:r>
            <a:endParaRPr lang="en-GB" sz="1800" b="0" strike="noStrike" spc="-1">
              <a:solidFill>
                <a:srgbClr val="000000"/>
              </a:solidFill>
              <a:latin typeface="Aria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Interpretation</a:t>
            </a:r>
            <a:endParaRPr lang="en-GB" sz="2400" b="0" strike="noStrike" spc="-1">
              <a:solidFill>
                <a:srgbClr val="000000"/>
              </a:solidFill>
              <a:latin typeface="Arial"/>
            </a:endParaRPr>
          </a:p>
        </p:txBody>
      </p:sp>
      <p:sp>
        <p:nvSpPr>
          <p:cNvPr id="594" name="CustomShape 2"/>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Overview</a:t>
            </a:r>
            <a:endParaRPr lang="en-GB" sz="2200" b="0" strike="noStrike" spc="-1">
              <a:solidFill>
                <a:srgbClr val="000000"/>
              </a:solidFill>
              <a:latin typeface="Arial"/>
            </a:endParaRPr>
          </a:p>
        </p:txBody>
      </p:sp>
      <p:sp>
        <p:nvSpPr>
          <p:cNvPr id="595" name="CustomShape 4"/>
          <p:cNvSpPr/>
          <p:nvPr/>
        </p:nvSpPr>
        <p:spPr>
          <a:xfrm>
            <a:off x="274320" y="6435360"/>
            <a:ext cx="111438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Determining the environmental impacts of conventional and alternatively fuelled vehicles through LCA, Ricardo Energy and Environment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596" name="CustomShape 5"/>
          <p:cNvSpPr/>
          <p:nvPr/>
        </p:nvSpPr>
        <p:spPr>
          <a:xfrm>
            <a:off x="274320" y="618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Image adapted from 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3"/>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597" name="Grafik 596"/>
          <p:cNvPicPr/>
          <p:nvPr/>
        </p:nvPicPr>
        <p:blipFill>
          <a:blip r:embed="rId4"/>
          <a:stretch/>
        </p:blipFill>
        <p:spPr>
          <a:xfrm>
            <a:off x="2514600" y="1431720"/>
            <a:ext cx="7539480" cy="4675320"/>
          </a:xfrm>
          <a:prstGeom prst="rect">
            <a:avLst/>
          </a:prstGeom>
          <a:ln w="0">
            <a:noFill/>
          </a:ln>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8" name="CustomShape 146"/>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Interpretation</a:t>
            </a:r>
            <a:endParaRPr lang="en-GB" sz="2400" b="0" strike="noStrike" spc="-1">
              <a:solidFill>
                <a:srgbClr val="000000"/>
              </a:solidFill>
              <a:latin typeface="Arial"/>
            </a:endParaRPr>
          </a:p>
        </p:txBody>
      </p:sp>
      <p:sp>
        <p:nvSpPr>
          <p:cNvPr id="599" name="CustomShape 147"/>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Identification of significant issues</a:t>
            </a:r>
            <a:endParaRPr lang="en-GB" sz="2200" b="0" strike="noStrike" spc="-1">
              <a:solidFill>
                <a:srgbClr val="000000"/>
              </a:solidFill>
              <a:latin typeface="Arial"/>
            </a:endParaRPr>
          </a:p>
        </p:txBody>
      </p:sp>
      <p:sp>
        <p:nvSpPr>
          <p:cNvPr id="600" name="CustomShape 148"/>
          <p:cNvSpPr/>
          <p:nvPr/>
        </p:nvSpPr>
        <p:spPr>
          <a:xfrm>
            <a:off x="335520" y="1628280"/>
            <a:ext cx="4935600" cy="465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Two interrelated aspects of significant issues:</a:t>
            </a:r>
            <a:endParaRPr lang="en-GB" sz="1800" b="0" strike="noStrike" spc="-1">
              <a:solidFill>
                <a:srgbClr val="000000"/>
              </a:solidFill>
              <a:latin typeface="Arial"/>
            </a:endParaRPr>
          </a:p>
          <a:p>
            <a:pPr marL="432000" lvl="1" indent="-21492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main contributors to environmental impacts, like most important lifecycle stages, processes and elementary flows.</a:t>
            </a:r>
            <a:endParaRPr lang="en-GB" sz="1800" b="0" strike="noStrike" spc="-1">
              <a:solidFill>
                <a:srgbClr val="000000"/>
              </a:solidFill>
              <a:latin typeface="Arial"/>
            </a:endParaRPr>
          </a:p>
        </p:txBody>
      </p:sp>
      <p:sp>
        <p:nvSpPr>
          <p:cNvPr id="601" name="CustomShape 149"/>
          <p:cNvSpPr/>
          <p:nvPr/>
        </p:nvSpPr>
        <p:spPr>
          <a:xfrm>
            <a:off x="274320" y="6435360"/>
            <a:ext cx="111438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Determining the environmental impacts of conventional and alternatively fuelled vehicles through LCA, Ricardo Energy and Environment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602" name="CustomShape 150"/>
          <p:cNvSpPr/>
          <p:nvPr/>
        </p:nvSpPr>
        <p:spPr>
          <a:xfrm>
            <a:off x="274320" y="618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Image adapted from 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3"/>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603" name="Grafik 602"/>
          <p:cNvPicPr/>
          <p:nvPr/>
        </p:nvPicPr>
        <p:blipFill>
          <a:blip r:embed="rId4"/>
          <a:stretch/>
        </p:blipFill>
        <p:spPr>
          <a:xfrm>
            <a:off x="5486400" y="2048040"/>
            <a:ext cx="6162120" cy="3821040"/>
          </a:xfrm>
          <a:prstGeom prst="rect">
            <a:avLst/>
          </a:prstGeom>
          <a:ln w="0">
            <a:noFill/>
          </a:ln>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 name="CustomShape 15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Interpretation</a:t>
            </a:r>
            <a:endParaRPr lang="en-GB" sz="2400" b="0" strike="noStrike" spc="-1">
              <a:solidFill>
                <a:srgbClr val="000000"/>
              </a:solidFill>
              <a:latin typeface="Arial"/>
            </a:endParaRPr>
          </a:p>
        </p:txBody>
      </p:sp>
      <p:sp>
        <p:nvSpPr>
          <p:cNvPr id="605" name="CustomShape 152"/>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Identification of significant issues</a:t>
            </a:r>
            <a:endParaRPr lang="en-GB" sz="2200" b="0" strike="noStrike" spc="-1">
              <a:solidFill>
                <a:srgbClr val="000000"/>
              </a:solidFill>
              <a:latin typeface="Arial"/>
            </a:endParaRPr>
          </a:p>
        </p:txBody>
      </p:sp>
      <p:sp>
        <p:nvSpPr>
          <p:cNvPr id="606" name="CustomShape 153"/>
          <p:cNvSpPr/>
          <p:nvPr/>
        </p:nvSpPr>
        <p:spPr>
          <a:xfrm>
            <a:off x="335520" y="1600200"/>
            <a:ext cx="4935600" cy="4686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Two interrelated aspects of significant issues:</a:t>
            </a:r>
            <a:endParaRPr lang="en-GB" sz="1800" b="0" strike="noStrike" spc="-1">
              <a:solidFill>
                <a:srgbClr val="000000"/>
              </a:solidFill>
              <a:latin typeface="Arial"/>
            </a:endParaRPr>
          </a:p>
          <a:p>
            <a:pPr marL="432000" lvl="1" indent="-21492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main contributors to environmental impacts, like most important lifecycle stages, processes and elementary flows.</a:t>
            </a:r>
            <a:endParaRPr lang="en-GB" sz="1800" b="0" strike="noStrike" spc="-1">
              <a:solidFill>
                <a:srgbClr val="000000"/>
              </a:solidFill>
              <a:latin typeface="Arial"/>
            </a:endParaRPr>
          </a:p>
          <a:p>
            <a:pPr marL="432000" lvl="1" indent="-21492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The main choices that have the potential to influence the precision of the final results of the LCA, like methodological choices (e.g., cut-offs), assumptions, data, LCIA methods.</a:t>
            </a:r>
            <a:endParaRPr lang="en-GB" sz="1800" b="0" strike="noStrike" spc="-1">
              <a:solidFill>
                <a:srgbClr val="000000"/>
              </a:solidFill>
              <a:latin typeface="Arial"/>
            </a:endParaRPr>
          </a:p>
        </p:txBody>
      </p:sp>
      <p:sp>
        <p:nvSpPr>
          <p:cNvPr id="607" name="CustomShape 154"/>
          <p:cNvSpPr/>
          <p:nvPr/>
        </p:nvSpPr>
        <p:spPr>
          <a:xfrm>
            <a:off x="274320" y="6435360"/>
            <a:ext cx="111438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Determining the environmental impacts of conventional and alternatively fuelled vehicles through LCA, Ricardo Energy and Environment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608" name="CustomShape 155"/>
          <p:cNvSpPr/>
          <p:nvPr/>
        </p:nvSpPr>
        <p:spPr>
          <a:xfrm>
            <a:off x="274320" y="618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Image adapted from 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3"/>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609" name="Grafik 608"/>
          <p:cNvPicPr/>
          <p:nvPr/>
        </p:nvPicPr>
        <p:blipFill>
          <a:blip r:embed="rId4"/>
          <a:stretch/>
        </p:blipFill>
        <p:spPr>
          <a:xfrm>
            <a:off x="5486400" y="2048040"/>
            <a:ext cx="6162120" cy="3821040"/>
          </a:xfrm>
          <a:prstGeom prst="rect">
            <a:avLst/>
          </a:prstGeom>
          <a:ln w="0">
            <a:noFill/>
          </a:ln>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0"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Interpretation</a:t>
            </a:r>
            <a:endParaRPr lang="en-GB" sz="2400" b="0" strike="noStrike" spc="-1">
              <a:solidFill>
                <a:srgbClr val="000000"/>
              </a:solidFill>
              <a:latin typeface="Arial"/>
            </a:endParaRPr>
          </a:p>
        </p:txBody>
      </p:sp>
      <p:sp>
        <p:nvSpPr>
          <p:cNvPr id="611" name="CustomShape 2"/>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Evaluation</a:t>
            </a:r>
            <a:endParaRPr lang="en-GB" sz="2200" b="0" strike="noStrike" spc="-1">
              <a:solidFill>
                <a:srgbClr val="000000"/>
              </a:solidFill>
              <a:latin typeface="Arial"/>
            </a:endParaRPr>
          </a:p>
        </p:txBody>
      </p:sp>
      <p:sp>
        <p:nvSpPr>
          <p:cNvPr id="612" name="CustomShape 3"/>
          <p:cNvSpPr/>
          <p:nvPr/>
        </p:nvSpPr>
        <p:spPr>
          <a:xfrm>
            <a:off x="335520" y="1828800"/>
            <a:ext cx="4935600" cy="445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Evaluation is performed to establish the foundation for subsequently drawing the conclusions and provide reccommendations during the interpretation of the study results.</a:t>
            </a:r>
            <a:endParaRPr lang="en-GB" sz="1800" b="0" strike="noStrike" spc="-1">
              <a:solidFill>
                <a:srgbClr val="000000"/>
              </a:solidFill>
              <a:latin typeface="Arial"/>
            </a:endParaRPr>
          </a:p>
        </p:txBody>
      </p:sp>
      <p:sp>
        <p:nvSpPr>
          <p:cNvPr id="613" name="CustomShape 4"/>
          <p:cNvSpPr/>
          <p:nvPr/>
        </p:nvSpPr>
        <p:spPr>
          <a:xfrm>
            <a:off x="274320" y="636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ILCD Handbook – General guide for Life Cycle Assessment – Detailed Guidance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614" name="Grafik 613"/>
          <p:cNvPicPr/>
          <p:nvPr/>
        </p:nvPicPr>
        <p:blipFill>
          <a:blip r:embed="rId3"/>
          <a:stretch/>
        </p:blipFill>
        <p:spPr>
          <a:xfrm>
            <a:off x="5486760" y="2048040"/>
            <a:ext cx="6162120" cy="3821040"/>
          </a:xfrm>
          <a:prstGeom prst="rect">
            <a:avLst/>
          </a:prstGeom>
          <a:ln w="0">
            <a:noFill/>
          </a:ln>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 name="CustomShape 156"/>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Interpretation</a:t>
            </a:r>
            <a:endParaRPr lang="en-GB" sz="2400" b="0" strike="noStrike" spc="-1">
              <a:solidFill>
                <a:srgbClr val="000000"/>
              </a:solidFill>
              <a:latin typeface="Arial"/>
            </a:endParaRPr>
          </a:p>
        </p:txBody>
      </p:sp>
      <p:sp>
        <p:nvSpPr>
          <p:cNvPr id="616" name="CustomShape 157"/>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Evaluation</a:t>
            </a:r>
            <a:endParaRPr lang="en-GB" sz="2200" b="0" strike="noStrike" spc="-1">
              <a:solidFill>
                <a:srgbClr val="000000"/>
              </a:solidFill>
              <a:latin typeface="Arial"/>
            </a:endParaRPr>
          </a:p>
        </p:txBody>
      </p:sp>
      <p:sp>
        <p:nvSpPr>
          <p:cNvPr id="617" name="CustomShape 158"/>
          <p:cNvSpPr/>
          <p:nvPr/>
        </p:nvSpPr>
        <p:spPr>
          <a:xfrm>
            <a:off x="335520" y="1828800"/>
            <a:ext cx="4935600" cy="445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Evaluation is performed to establish the foundation for subsequently drawing the conclusions and provide reccommendations during the interpretation of the study results.</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This involves:</a:t>
            </a:r>
            <a:endParaRPr lang="en-GB" sz="1800" b="0" strike="noStrike" spc="-1">
              <a:solidFill>
                <a:srgbClr val="000000"/>
              </a:solidFill>
              <a:latin typeface="Arial"/>
            </a:endParaRPr>
          </a:p>
          <a:p>
            <a:pPr marL="432000" lvl="1" indent="-21492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Completeness checks</a:t>
            </a:r>
            <a:endParaRPr lang="en-GB" sz="1800" b="0" strike="noStrike" spc="-1">
              <a:solidFill>
                <a:srgbClr val="000000"/>
              </a:solidFill>
              <a:latin typeface="Arial"/>
            </a:endParaRPr>
          </a:p>
          <a:p>
            <a:pPr marL="432000" lvl="1" indent="-21492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Sensitivity checks in combination with scenario analysis and potentially uncertainity analysis</a:t>
            </a:r>
            <a:endParaRPr lang="en-GB" sz="1800" b="0" strike="noStrike" spc="-1">
              <a:solidFill>
                <a:srgbClr val="000000"/>
              </a:solidFill>
              <a:latin typeface="Arial"/>
            </a:endParaRPr>
          </a:p>
          <a:p>
            <a:pPr marL="432000" lvl="1" indent="-21492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Consistancy checks</a:t>
            </a:r>
            <a:endParaRPr lang="en-GB" sz="1800" b="0" strike="noStrike" spc="-1">
              <a:solidFill>
                <a:srgbClr val="000000"/>
              </a:solidFill>
              <a:latin typeface="Arial"/>
            </a:endParaRPr>
          </a:p>
        </p:txBody>
      </p:sp>
      <p:sp>
        <p:nvSpPr>
          <p:cNvPr id="618" name="CustomShape 159"/>
          <p:cNvSpPr/>
          <p:nvPr/>
        </p:nvSpPr>
        <p:spPr>
          <a:xfrm>
            <a:off x="274320" y="636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ILCD Handbook – General guide for Life Cycle Assessment – Detailed Guidance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619" name="Grafik 618"/>
          <p:cNvPicPr/>
          <p:nvPr/>
        </p:nvPicPr>
        <p:blipFill>
          <a:blip r:embed="rId3"/>
          <a:stretch/>
        </p:blipFill>
        <p:spPr>
          <a:xfrm>
            <a:off x="5486760" y="2048040"/>
            <a:ext cx="6162120" cy="3821040"/>
          </a:xfrm>
          <a:prstGeom prst="rect">
            <a:avLst/>
          </a:prstGeom>
          <a:ln w="0">
            <a:noFill/>
          </a:ln>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0"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Iterative Approach to LCA</a:t>
            </a:r>
            <a:endParaRPr lang="en-GB" sz="2400" b="0" strike="noStrike" spc="-1">
              <a:solidFill>
                <a:srgbClr val="000000"/>
              </a:solidFill>
              <a:latin typeface="Arial"/>
            </a:endParaRPr>
          </a:p>
        </p:txBody>
      </p:sp>
      <p:pic>
        <p:nvPicPr>
          <p:cNvPr id="621" name="Grafik 620"/>
          <p:cNvPicPr/>
          <p:nvPr/>
        </p:nvPicPr>
        <p:blipFill>
          <a:blip r:embed="rId2"/>
          <a:stretch/>
        </p:blipFill>
        <p:spPr>
          <a:xfrm>
            <a:off x="263520" y="1320840"/>
            <a:ext cx="8651160" cy="5023080"/>
          </a:xfrm>
          <a:prstGeom prst="rect">
            <a:avLst/>
          </a:prstGeom>
          <a:ln w="0">
            <a:noFill/>
          </a:ln>
        </p:spPr>
      </p:pic>
      <p:sp>
        <p:nvSpPr>
          <p:cNvPr id="622" name="CustomShape 2"/>
          <p:cNvSpPr/>
          <p:nvPr/>
        </p:nvSpPr>
        <p:spPr>
          <a:xfrm>
            <a:off x="274320" y="636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ILCD Handbook – General guide for Life Cycle Assessment – Detailed Guidance (</a:t>
            </a:r>
            <a:r>
              <a:rPr lang="en-US" sz="900" b="0" u="sng" strike="noStrike" spc="-1">
                <a:solidFill>
                  <a:srgbClr val="0000FF"/>
                </a:solidFill>
                <a:uFillTx/>
                <a:latin typeface="Roboto"/>
                <a:ea typeface="Roboto"/>
                <a:hlinkClick r:id="rId3"/>
              </a:rPr>
              <a:t>Link</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CustomShape 1"/>
          <p:cNvSpPr/>
          <p:nvPr/>
        </p:nvSpPr>
        <p:spPr>
          <a:xfrm>
            <a:off x="335520" y="764640"/>
            <a:ext cx="10732320" cy="4831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fr-FR" sz="2400" b="1" strike="noStrike" spc="-1" dirty="0">
                <a:solidFill>
                  <a:srgbClr val="000000"/>
                </a:solidFill>
                <a:latin typeface="DejaVu Sans"/>
                <a:ea typeface="DejaVu Sans"/>
              </a:rPr>
              <a:t>Life Cycle </a:t>
            </a:r>
            <a:r>
              <a:rPr lang="fr-FR" sz="2400" b="1" strike="noStrike" spc="-1" dirty="0" err="1">
                <a:solidFill>
                  <a:srgbClr val="000000"/>
                </a:solidFill>
                <a:latin typeface="DejaVu Sans"/>
                <a:ea typeface="DejaVu Sans"/>
              </a:rPr>
              <a:t>Assessment</a:t>
            </a:r>
            <a:r>
              <a:rPr lang="fr-FR" sz="2400" b="1" strike="noStrike" spc="-1" dirty="0">
                <a:solidFill>
                  <a:srgbClr val="000000"/>
                </a:solidFill>
                <a:latin typeface="DejaVu Sans"/>
                <a:ea typeface="DejaVu Sans"/>
              </a:rPr>
              <a:t> – </a:t>
            </a:r>
            <a:r>
              <a:rPr lang="fr-FR" sz="2400" b="1" strike="noStrike" spc="-1" dirty="0" err="1">
                <a:solidFill>
                  <a:srgbClr val="000000"/>
                </a:solidFill>
                <a:latin typeface="DejaVu Sans"/>
                <a:ea typeface="DejaVu Sans"/>
              </a:rPr>
              <a:t>Polestar</a:t>
            </a:r>
            <a:r>
              <a:rPr lang="fr-FR" sz="2400" b="1" strike="noStrike" spc="-1" dirty="0">
                <a:solidFill>
                  <a:srgbClr val="000000"/>
                </a:solidFill>
                <a:latin typeface="DejaVu Sans"/>
                <a:ea typeface="DejaVu Sans"/>
              </a:rPr>
              <a:t> 2</a:t>
            </a:r>
            <a:endParaRPr lang="en-GB" sz="2400" b="0" strike="noStrike" spc="-1" dirty="0">
              <a:solidFill>
                <a:srgbClr val="000000"/>
              </a:solidFill>
              <a:latin typeface="Arial"/>
            </a:endParaRPr>
          </a:p>
        </p:txBody>
      </p:sp>
      <p:sp>
        <p:nvSpPr>
          <p:cNvPr id="287" name="CustomShape 2"/>
          <p:cNvSpPr/>
          <p:nvPr/>
        </p:nvSpPr>
        <p:spPr>
          <a:xfrm>
            <a:off x="335520" y="1268640"/>
            <a:ext cx="10732320" cy="5019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
        <p:nvSpPr>
          <p:cNvPr id="288" name="CustomShape 3"/>
          <p:cNvSpPr/>
          <p:nvPr/>
        </p:nvSpPr>
        <p:spPr>
          <a:xfrm>
            <a:off x="263520" y="6411600"/>
            <a:ext cx="645984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Polestar (2020) – Life Cycle Assessment – Carbon Footprint of Polestar 2.</a:t>
            </a:r>
            <a:endParaRPr lang="en-GB" sz="900" b="0" strike="noStrike" spc="-1">
              <a:solidFill>
                <a:srgbClr val="000000"/>
              </a:solidFill>
              <a:latin typeface="Arial"/>
            </a:endParaRPr>
          </a:p>
        </p:txBody>
      </p:sp>
      <p:pic>
        <p:nvPicPr>
          <p:cNvPr id="289" name="Grafik 288"/>
          <p:cNvPicPr/>
          <p:nvPr/>
        </p:nvPicPr>
        <p:blipFill>
          <a:blip r:embed="rId2"/>
          <a:stretch/>
        </p:blipFill>
        <p:spPr>
          <a:xfrm>
            <a:off x="425160" y="1251720"/>
            <a:ext cx="11218680" cy="5158080"/>
          </a:xfrm>
          <a:prstGeom prst="rect">
            <a:avLst/>
          </a:prstGeom>
          <a:ln w="0">
            <a:noFill/>
          </a:ln>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3"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Reporting and Critical Review </a:t>
            </a:r>
            <a:endParaRPr lang="en-GB" sz="2400" b="0" strike="noStrike" spc="-1">
              <a:solidFill>
                <a:srgbClr val="000000"/>
              </a:solidFill>
              <a:latin typeface="Arial"/>
            </a:endParaRPr>
          </a:p>
        </p:txBody>
      </p:sp>
      <p:sp>
        <p:nvSpPr>
          <p:cNvPr id="624" name="CustomShape 2"/>
          <p:cNvSpPr/>
          <p:nvPr/>
        </p:nvSpPr>
        <p:spPr>
          <a:xfrm>
            <a:off x="335520" y="1268280"/>
            <a:ext cx="1062468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A reporting strategy is an integral part of an LCA.</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A report should:</a:t>
            </a:r>
            <a:endParaRPr lang="en-GB" sz="1800" b="0" strike="noStrike" spc="-1">
              <a:solidFill>
                <a:srgbClr val="000000"/>
              </a:solidFill>
              <a:latin typeface="Arial"/>
            </a:endParaRPr>
          </a:p>
          <a:p>
            <a:pPr marL="432000" lvl="1" indent="-21492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contain the results and conclusions of the LCA in an adequate form to the intended audience</a:t>
            </a:r>
            <a:endParaRPr lang="en-GB" sz="1800" b="0" strike="noStrike" spc="-1">
              <a:solidFill>
                <a:srgbClr val="000000"/>
              </a:solidFill>
              <a:latin typeface="Arial"/>
            </a:endParaRPr>
          </a:p>
          <a:p>
            <a:pPr marL="432000" lvl="1" indent="-21492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address the data, methods and assumptions applied in the study, and the limitations thereof.</a:t>
            </a:r>
            <a:endParaRPr lang="en-GB" sz="1800" b="0" strike="noStrike" spc="-1">
              <a:solidFill>
                <a:srgbClr val="000000"/>
              </a:solidFill>
              <a:latin typeface="Arial"/>
            </a:endParaRPr>
          </a:p>
        </p:txBody>
      </p:sp>
      <p:sp>
        <p:nvSpPr>
          <p:cNvPr id="625" name="CustomShape 3"/>
          <p:cNvSpPr/>
          <p:nvPr/>
        </p:nvSpPr>
        <p:spPr>
          <a:xfrm>
            <a:off x="274320" y="600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2"/>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6"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Reporting and Critical Review </a:t>
            </a:r>
            <a:endParaRPr lang="en-GB" sz="2400" b="0" strike="noStrike" spc="-1">
              <a:solidFill>
                <a:srgbClr val="000000"/>
              </a:solidFill>
              <a:latin typeface="Arial"/>
            </a:endParaRPr>
          </a:p>
        </p:txBody>
      </p:sp>
      <p:sp>
        <p:nvSpPr>
          <p:cNvPr id="627" name="CustomShape 2"/>
          <p:cNvSpPr/>
          <p:nvPr/>
        </p:nvSpPr>
        <p:spPr>
          <a:xfrm>
            <a:off x="335520" y="1268280"/>
            <a:ext cx="10624680" cy="5018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A reporting strategy is an integral part of an LCA.</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A report should:</a:t>
            </a:r>
            <a:endParaRPr lang="en-GB" sz="1800" b="0" strike="noStrike" spc="-1">
              <a:solidFill>
                <a:srgbClr val="000000"/>
              </a:solidFill>
              <a:latin typeface="Arial"/>
            </a:endParaRPr>
          </a:p>
          <a:p>
            <a:pPr marL="432000" lvl="1" indent="-21492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contain the results and conclusions of the LCA in an adequate form to the intended audience</a:t>
            </a:r>
            <a:endParaRPr lang="en-GB" sz="1800" b="0" strike="noStrike" spc="-1">
              <a:solidFill>
                <a:srgbClr val="000000"/>
              </a:solidFill>
              <a:latin typeface="Arial"/>
            </a:endParaRPr>
          </a:p>
          <a:p>
            <a:pPr marL="432000" lvl="1" indent="-21492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address the data, methods and assumptions applied in the study, and the limitations thereof.</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A critical review will fascilitate understanding and enhance the credibility of the LCA.</a:t>
            </a:r>
            <a:endParaRPr lang="en-GB" sz="1800" b="0" strike="noStrike" spc="-1">
              <a:solidFill>
                <a:srgbClr val="000000"/>
              </a:solidFill>
              <a:latin typeface="Arial"/>
            </a:endParaRPr>
          </a:p>
          <a:p>
            <a:pPr marL="216000" indent="-21420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Critical reviews verify whether the LCA has met the requirements for methodology, data, interpretation and reporting and whether it is consistant with it’s principles.</a:t>
            </a:r>
            <a:endParaRPr lang="en-GB" sz="1800" b="0" strike="noStrike" spc="-1">
              <a:solidFill>
                <a:srgbClr val="000000"/>
              </a:solidFill>
              <a:latin typeface="Arial"/>
            </a:endParaRPr>
          </a:p>
          <a:p>
            <a:pPr marL="432000" lvl="1" indent="-214920">
              <a:lnSpc>
                <a:spcPct val="100000"/>
              </a:lnSpc>
              <a:spcBef>
                <a:spcPts val="360"/>
              </a:spcBef>
              <a:buClr>
                <a:srgbClr val="008C4F"/>
              </a:buClr>
              <a:buSzPct val="45000"/>
              <a:buFont typeface="OpenSymbol"/>
              <a:buChar char="—"/>
            </a:pPr>
            <a:r>
              <a:rPr lang="en-GB" sz="1800" b="0" strike="noStrike" spc="-1">
                <a:solidFill>
                  <a:srgbClr val="000000"/>
                </a:solidFill>
                <a:latin typeface="DejaVu Sans"/>
                <a:ea typeface="DejaVu Sans"/>
              </a:rPr>
              <a:t>Carried out by an internal or external expert, or by a panel of interested parties.</a:t>
            </a:r>
            <a:endParaRPr lang="en-GB" sz="1800" b="0" strike="noStrike" spc="-1">
              <a:solidFill>
                <a:srgbClr val="000000"/>
              </a:solidFill>
              <a:latin typeface="Arial"/>
            </a:endParaRPr>
          </a:p>
        </p:txBody>
      </p:sp>
      <p:sp>
        <p:nvSpPr>
          <p:cNvPr id="628" name="CustomShape 3"/>
          <p:cNvSpPr/>
          <p:nvPr/>
        </p:nvSpPr>
        <p:spPr>
          <a:xfrm>
            <a:off x="274320" y="600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2"/>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9" name="CustomShape 1"/>
          <p:cNvSpPr/>
          <p:nvPr/>
        </p:nvSpPr>
        <p:spPr>
          <a:xfrm>
            <a:off x="335520" y="4406760"/>
            <a:ext cx="10724760" cy="1333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a:solidFill>
                  <a:srgbClr val="008C4F"/>
                </a:solidFill>
                <a:latin typeface="Arial Unicode MS"/>
                <a:ea typeface="DejaVu Sans"/>
              </a:rPr>
              <a:t>Conclusion</a:t>
            </a:r>
            <a:endParaRPr lang="en-GB" sz="3000" b="0" strike="noStrike" spc="-1">
              <a:solidFill>
                <a:srgbClr val="000000"/>
              </a:solidFill>
              <a:latin typeface="Arial"/>
            </a:endParaRPr>
          </a:p>
        </p:txBody>
      </p:sp>
      <p:sp>
        <p:nvSpPr>
          <p:cNvPr id="630" name="CustomShape 2"/>
          <p:cNvSpPr/>
          <p:nvPr/>
        </p:nvSpPr>
        <p:spPr>
          <a:xfrm>
            <a:off x="335520" y="2906640"/>
            <a:ext cx="10724760" cy="147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000000"/>
              </a:solidFill>
              <a:latin typeface="Arial"/>
              <a:ea typeface="DejaVu Sans"/>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1" name="CustomShape 1"/>
          <p:cNvSpPr/>
          <p:nvPr/>
        </p:nvSpPr>
        <p:spPr>
          <a:xfrm>
            <a:off x="335520" y="764640"/>
            <a:ext cx="10726200" cy="4770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Conclusion</a:t>
            </a:r>
            <a:endParaRPr lang="en-GB" sz="2400" b="0" strike="noStrike" spc="-1">
              <a:solidFill>
                <a:srgbClr val="000000"/>
              </a:solidFill>
              <a:latin typeface="Arial"/>
            </a:endParaRPr>
          </a:p>
        </p:txBody>
      </p:sp>
      <p:sp>
        <p:nvSpPr>
          <p:cNvPr id="632" name="CustomShape 2"/>
          <p:cNvSpPr/>
          <p:nvPr/>
        </p:nvSpPr>
        <p:spPr>
          <a:xfrm>
            <a:off x="335520" y="1268640"/>
            <a:ext cx="10726200" cy="5013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195120" indent="-1796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A high-level overview and guide to Life Cycle Assessment</a:t>
            </a:r>
            <a:endParaRPr lang="en-GB" sz="1800" b="0" strike="noStrike" spc="-1">
              <a:solidFill>
                <a:srgbClr val="000000"/>
              </a:solidFill>
              <a:latin typeface="Arial"/>
            </a:endParaRPr>
          </a:p>
          <a:p>
            <a:pPr marL="432000" lvl="1" indent="-2152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Goal and Scope definition</a:t>
            </a:r>
            <a:endParaRPr lang="en-GB" sz="1800" b="0" strike="noStrike" spc="-1">
              <a:solidFill>
                <a:srgbClr val="000000"/>
              </a:solidFill>
              <a:latin typeface="Arial"/>
            </a:endParaRPr>
          </a:p>
          <a:p>
            <a:pPr marL="432000" lvl="1" indent="-2152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Life Cycle Inventory analysis</a:t>
            </a:r>
            <a:endParaRPr lang="en-GB" sz="1800" b="0" strike="noStrike" spc="-1">
              <a:solidFill>
                <a:srgbClr val="000000"/>
              </a:solidFill>
              <a:latin typeface="Arial"/>
            </a:endParaRPr>
          </a:p>
          <a:p>
            <a:pPr marL="648000" lvl="2" indent="-215280">
              <a:lnSpc>
                <a:spcPct val="100000"/>
              </a:lnSpc>
              <a:spcBef>
                <a:spcPts val="360"/>
              </a:spcBef>
              <a:buClr>
                <a:srgbClr val="008C4F"/>
              </a:buClr>
              <a:buSzPct val="45000"/>
              <a:buFont typeface="icomoon"/>
              <a:buChar char="—"/>
            </a:pPr>
            <a:r>
              <a:rPr lang="en-US" sz="1800" b="0" strike="noStrike" spc="-1">
                <a:solidFill>
                  <a:srgbClr val="000000"/>
                </a:solidFill>
                <a:latin typeface="DejaVu Sans"/>
                <a:ea typeface="DejaVu Sans"/>
              </a:rPr>
              <a:t>Unit Processes and Process flows</a:t>
            </a:r>
            <a:endParaRPr lang="en-GB" sz="1800" b="0" strike="noStrike" spc="-1">
              <a:solidFill>
                <a:srgbClr val="000000"/>
              </a:solidFill>
              <a:latin typeface="Arial"/>
            </a:endParaRPr>
          </a:p>
          <a:p>
            <a:pPr marL="432000" lvl="1" indent="-2152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Life Cycle Impact Assessment</a:t>
            </a:r>
            <a:endParaRPr lang="en-GB" sz="1800" b="0" strike="noStrike" spc="-1">
              <a:solidFill>
                <a:srgbClr val="000000"/>
              </a:solidFill>
              <a:latin typeface="Arial"/>
            </a:endParaRPr>
          </a:p>
          <a:p>
            <a:pPr marL="648000" lvl="2" indent="-215280">
              <a:lnSpc>
                <a:spcPct val="100000"/>
              </a:lnSpc>
              <a:spcBef>
                <a:spcPts val="360"/>
              </a:spcBef>
              <a:buClr>
                <a:srgbClr val="008C4F"/>
              </a:buClr>
              <a:buSzPct val="45000"/>
              <a:buFont typeface="icomoon"/>
              <a:buChar char="—"/>
            </a:pPr>
            <a:r>
              <a:rPr lang="en-US" sz="1800" b="0" strike="noStrike" spc="-1">
                <a:solidFill>
                  <a:srgbClr val="000000"/>
                </a:solidFill>
                <a:latin typeface="DejaVu Sans"/>
                <a:ea typeface="DejaVu Sans"/>
              </a:rPr>
              <a:t>Impact categories, classification, characterization, weighting, etc. </a:t>
            </a:r>
            <a:endParaRPr lang="en-GB" sz="1800" b="0" strike="noStrike" spc="-1">
              <a:solidFill>
                <a:srgbClr val="000000"/>
              </a:solidFill>
              <a:latin typeface="Arial"/>
            </a:endParaRPr>
          </a:p>
          <a:p>
            <a:pPr marL="432000" lvl="1" indent="-2152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Life Cycle Interpretation</a:t>
            </a:r>
            <a:endParaRPr lang="en-GB" sz="1800" b="0" strike="noStrike" spc="-1">
              <a:solidFill>
                <a:srgbClr val="000000"/>
              </a:solidFill>
              <a:latin typeface="Arial"/>
            </a:endParaRPr>
          </a:p>
          <a:p>
            <a:pPr marL="648000" lvl="2" indent="-215280">
              <a:lnSpc>
                <a:spcPct val="100000"/>
              </a:lnSpc>
              <a:spcBef>
                <a:spcPts val="360"/>
              </a:spcBef>
              <a:buClr>
                <a:srgbClr val="008C4F"/>
              </a:buClr>
              <a:buSzPct val="45000"/>
              <a:buFont typeface="icomoon"/>
              <a:buChar char="—"/>
            </a:pPr>
            <a:r>
              <a:rPr lang="en-US" sz="1800" b="0" strike="noStrike" spc="-1">
                <a:solidFill>
                  <a:srgbClr val="000000"/>
                </a:solidFill>
                <a:latin typeface="DejaVu Sans"/>
                <a:ea typeface="DejaVu Sans"/>
              </a:rPr>
              <a:t>Evaluation</a:t>
            </a:r>
            <a:endParaRPr lang="en-GB" sz="1800" b="0" strike="noStrike" spc="-1">
              <a:solidFill>
                <a:srgbClr val="000000"/>
              </a:solidFill>
              <a:latin typeface="Arial"/>
            </a:endParaRPr>
          </a:p>
          <a:p>
            <a:pPr marL="648000" lvl="2" indent="-215280">
              <a:lnSpc>
                <a:spcPct val="100000"/>
              </a:lnSpc>
              <a:spcBef>
                <a:spcPts val="360"/>
              </a:spcBef>
              <a:buClr>
                <a:srgbClr val="008C4F"/>
              </a:buClr>
              <a:buSzPct val="45000"/>
              <a:buFont typeface="icomoon"/>
              <a:buChar char="—"/>
            </a:pPr>
            <a:r>
              <a:rPr lang="en-US" sz="1800" b="0" strike="noStrike" spc="-1">
                <a:solidFill>
                  <a:srgbClr val="000000"/>
                </a:solidFill>
                <a:latin typeface="DejaVu Sans"/>
                <a:ea typeface="DejaVu Sans"/>
              </a:rPr>
              <a:t>Reporting and Critical review</a:t>
            </a:r>
            <a:endParaRPr lang="en-GB" sz="1800" b="0" strike="noStrike" spc="-1">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Examples from Polestar, 2020 EU Commission report, MushR project</a:t>
            </a:r>
            <a:endParaRPr lang="en-GB" sz="1800" b="0" strike="noStrike" spc="-1">
              <a:solidFill>
                <a:srgbClr val="000000"/>
              </a:solidFill>
              <a:latin typeface="Arial"/>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3" name="CustomShape 1"/>
          <p:cNvSpPr/>
          <p:nvPr/>
        </p:nvSpPr>
        <p:spPr>
          <a:xfrm>
            <a:off x="335520" y="4406760"/>
            <a:ext cx="10724760" cy="1333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dirty="0">
                <a:solidFill>
                  <a:srgbClr val="008C4F"/>
                </a:solidFill>
                <a:latin typeface="Arial Unicode MS"/>
                <a:ea typeface="DejaVu Sans"/>
              </a:rPr>
              <a:t>Exercise E06</a:t>
            </a:r>
            <a:endParaRPr lang="en-GB" sz="3000" b="0" strike="noStrike" spc="-1" dirty="0">
              <a:solidFill>
                <a:srgbClr val="000000"/>
              </a:solidFill>
              <a:latin typeface="Arial"/>
            </a:endParaRPr>
          </a:p>
        </p:txBody>
      </p:sp>
      <p:sp>
        <p:nvSpPr>
          <p:cNvPr id="634" name="CustomShape 2"/>
          <p:cNvSpPr/>
          <p:nvPr/>
        </p:nvSpPr>
        <p:spPr>
          <a:xfrm>
            <a:off x="335520" y="2906640"/>
            <a:ext cx="10724760" cy="147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000000"/>
              </a:solidFill>
              <a:latin typeface="Arial"/>
              <a:ea typeface="DejaVu Sans"/>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5" name="CustomShape 1"/>
          <p:cNvSpPr/>
          <p:nvPr/>
        </p:nvSpPr>
        <p:spPr>
          <a:xfrm>
            <a:off x="335520" y="764640"/>
            <a:ext cx="10726200" cy="4770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dirty="0">
                <a:solidFill>
                  <a:srgbClr val="000000"/>
                </a:solidFill>
                <a:latin typeface="DejaVu Sans"/>
                <a:ea typeface="DejaVu Sans"/>
              </a:rPr>
              <a:t>E06</a:t>
            </a:r>
            <a:endParaRPr lang="en-GB" sz="2400" b="0" strike="noStrike" spc="-1" dirty="0">
              <a:solidFill>
                <a:srgbClr val="000000"/>
              </a:solidFill>
              <a:latin typeface="Arial"/>
            </a:endParaRPr>
          </a:p>
        </p:txBody>
      </p:sp>
      <p:sp>
        <p:nvSpPr>
          <p:cNvPr id="636" name="CustomShape 2"/>
          <p:cNvSpPr/>
          <p:nvPr/>
        </p:nvSpPr>
        <p:spPr>
          <a:xfrm>
            <a:off x="335520" y="1268280"/>
            <a:ext cx="10726200" cy="5013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dirty="0">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lang="en-US" sz="1800" b="0" strike="noStrike" spc="-1" dirty="0">
                <a:solidFill>
                  <a:srgbClr val="000000"/>
                </a:solidFill>
                <a:latin typeface="DejaVu Sans"/>
                <a:ea typeface="DejaVu Sans"/>
              </a:rPr>
              <a:t>Pick your </a:t>
            </a:r>
            <a:r>
              <a:rPr lang="en-US" sz="1800" b="0" strike="noStrike" spc="-1" dirty="0" err="1">
                <a:solidFill>
                  <a:srgbClr val="000000"/>
                </a:solidFill>
                <a:latin typeface="DejaVu Sans"/>
                <a:ea typeface="DejaVu Sans"/>
              </a:rPr>
              <a:t>favourite</a:t>
            </a:r>
            <a:r>
              <a:rPr lang="en-US" sz="1800" b="0" strike="noStrike" spc="-1" dirty="0">
                <a:solidFill>
                  <a:srgbClr val="000000"/>
                </a:solidFill>
                <a:latin typeface="DejaVu Sans"/>
                <a:ea typeface="DejaVu Sans"/>
              </a:rPr>
              <a:t> fruit or vegetable that you regularly buy from the grocery store.</a:t>
            </a:r>
            <a:endParaRPr lang="en-GB" sz="1800" b="0" strike="noStrike" spc="-1" dirty="0">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lang="en-US" sz="1800" b="0" strike="noStrike" spc="-1" dirty="0">
                <a:solidFill>
                  <a:srgbClr val="000000"/>
                </a:solidFill>
                <a:latin typeface="DejaVu Sans"/>
                <a:ea typeface="DejaVu Sans"/>
              </a:rPr>
              <a:t>Compile all the information you can, including:</a:t>
            </a:r>
            <a:endParaRPr lang="en-GB" sz="1800" b="0" strike="noStrike" spc="-1" dirty="0">
              <a:solidFill>
                <a:srgbClr val="000000"/>
              </a:solidFill>
              <a:latin typeface="Arial"/>
            </a:endParaRPr>
          </a:p>
          <a:p>
            <a:pPr marL="432000" lvl="1" indent="-215280">
              <a:lnSpc>
                <a:spcPct val="100000"/>
              </a:lnSpc>
              <a:spcBef>
                <a:spcPts val="360"/>
              </a:spcBef>
              <a:buClr>
                <a:srgbClr val="000000"/>
              </a:buClr>
              <a:buSzPct val="45000"/>
              <a:buFont typeface="OpenSymbol"/>
              <a:buChar char="—"/>
            </a:pPr>
            <a:r>
              <a:rPr lang="en-US" sz="1800" b="0" strike="noStrike" spc="-1" dirty="0">
                <a:solidFill>
                  <a:srgbClr val="000000"/>
                </a:solidFill>
                <a:latin typeface="DejaVu Sans"/>
                <a:ea typeface="DejaVu Sans"/>
              </a:rPr>
              <a:t>Production of the fruit/vegetable</a:t>
            </a:r>
            <a:endParaRPr lang="en-GB" sz="1800" b="0" strike="noStrike" spc="-1" dirty="0">
              <a:solidFill>
                <a:srgbClr val="000000"/>
              </a:solidFill>
              <a:latin typeface="Arial"/>
            </a:endParaRPr>
          </a:p>
          <a:p>
            <a:pPr marL="432000" lvl="1" indent="-215280">
              <a:lnSpc>
                <a:spcPct val="100000"/>
              </a:lnSpc>
              <a:spcBef>
                <a:spcPts val="360"/>
              </a:spcBef>
              <a:buClr>
                <a:srgbClr val="000000"/>
              </a:buClr>
              <a:buSzPct val="45000"/>
              <a:buFont typeface="OpenSymbol"/>
              <a:buChar char="—"/>
            </a:pPr>
            <a:r>
              <a:rPr lang="en-US" sz="1800" b="0" strike="noStrike" spc="-1" dirty="0">
                <a:solidFill>
                  <a:srgbClr val="000000"/>
                </a:solidFill>
                <a:latin typeface="DejaVu Sans"/>
                <a:ea typeface="DejaVu Sans"/>
              </a:rPr>
              <a:t>Transport of the fruit/vegetable to the place you bought it from</a:t>
            </a:r>
            <a:endParaRPr lang="en-GB" sz="1800" b="0" strike="noStrike" spc="-1" dirty="0">
              <a:solidFill>
                <a:srgbClr val="000000"/>
              </a:solidFill>
              <a:latin typeface="Arial"/>
            </a:endParaRPr>
          </a:p>
          <a:p>
            <a:pPr marL="432000" lvl="1" indent="-215280">
              <a:lnSpc>
                <a:spcPct val="100000"/>
              </a:lnSpc>
              <a:spcBef>
                <a:spcPts val="360"/>
              </a:spcBef>
              <a:buClr>
                <a:srgbClr val="000000"/>
              </a:buClr>
              <a:buSzPct val="45000"/>
              <a:buFont typeface="OpenSymbol"/>
              <a:buChar char="—"/>
            </a:pPr>
            <a:r>
              <a:rPr lang="en-US" sz="1800" b="0" strike="noStrike" spc="-1" dirty="0">
                <a:solidFill>
                  <a:srgbClr val="000000"/>
                </a:solidFill>
                <a:latin typeface="DejaVu Sans"/>
                <a:ea typeface="DejaVu Sans"/>
              </a:rPr>
              <a:t>..</a:t>
            </a:r>
            <a:endParaRPr lang="en-GB" sz="1800" b="0" strike="noStrike" spc="-1" dirty="0">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lang="en-US" sz="1800" b="0" strike="noStrike" spc="-1" dirty="0">
                <a:solidFill>
                  <a:srgbClr val="000000"/>
                </a:solidFill>
                <a:latin typeface="DejaVu Sans"/>
                <a:ea typeface="DejaVu Sans"/>
              </a:rPr>
              <a:t>You can use the automated tools provided in </a:t>
            </a:r>
            <a:r>
              <a:rPr lang="en-US" sz="1800" b="0" u="sng" strike="noStrike" spc="-1" dirty="0" err="1">
                <a:solidFill>
                  <a:srgbClr val="0000FF"/>
                </a:solidFill>
                <a:uFillTx/>
                <a:latin typeface="DejaVu Sans"/>
                <a:ea typeface="DejaVu Sans"/>
                <a:hlinkClick r:id="rId2"/>
              </a:rPr>
              <a:t>OpenLCA</a:t>
            </a:r>
            <a:r>
              <a:rPr lang="en-US" sz="1800" b="0" strike="noStrike" spc="-1" dirty="0">
                <a:solidFill>
                  <a:srgbClr val="000000"/>
                </a:solidFill>
                <a:latin typeface="DejaVu Sans"/>
                <a:ea typeface="DejaVu Sans"/>
              </a:rPr>
              <a:t> to do this easily, using the free datasets provided on </a:t>
            </a:r>
            <a:r>
              <a:rPr lang="en-US" sz="1800" b="0" u="sng" strike="noStrike" spc="-1" dirty="0" err="1">
                <a:solidFill>
                  <a:srgbClr val="0000FF"/>
                </a:solidFill>
                <a:uFillTx/>
                <a:latin typeface="DejaVu Sans"/>
                <a:ea typeface="DejaVu Sans"/>
                <a:hlinkClick r:id="rId3"/>
              </a:rPr>
              <a:t>OpenLCA</a:t>
            </a:r>
            <a:r>
              <a:rPr lang="en-US" sz="1800" b="0" u="sng" strike="noStrike" spc="-1" dirty="0">
                <a:solidFill>
                  <a:srgbClr val="0000FF"/>
                </a:solidFill>
                <a:uFillTx/>
                <a:latin typeface="DejaVu Sans"/>
                <a:ea typeface="DejaVu Sans"/>
                <a:hlinkClick r:id="rId3"/>
              </a:rPr>
              <a:t> Nexus</a:t>
            </a:r>
            <a:r>
              <a:rPr lang="en-US" sz="1800" b="0" strike="noStrike" spc="-1" dirty="0">
                <a:solidFill>
                  <a:srgbClr val="000000"/>
                </a:solidFill>
                <a:latin typeface="DejaVu Sans"/>
                <a:ea typeface="DejaVu Sans"/>
              </a:rPr>
              <a:t>.</a:t>
            </a:r>
            <a:endParaRPr lang="en-GB" sz="1800" b="0" strike="noStrike" spc="-1" dirty="0">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lang="en-US" sz="1800" b="0" strike="noStrike" spc="-1" dirty="0">
                <a:solidFill>
                  <a:srgbClr val="000000"/>
                </a:solidFill>
                <a:latin typeface="DejaVu Sans"/>
                <a:ea typeface="DejaVu Sans"/>
              </a:rPr>
              <a:t>We have created a Virtual Machine that might make this easier for you: </a:t>
            </a:r>
            <a:r>
              <a:rPr lang="en-US" sz="1800" b="0" u="sng" strike="noStrike" spc="-1" dirty="0">
                <a:solidFill>
                  <a:srgbClr val="0000FF"/>
                </a:solidFill>
                <a:uFillTx/>
                <a:latin typeface="DejaVu Sans"/>
                <a:ea typeface="DejaVu Sans"/>
                <a:hlinkClick r:id="rId4"/>
              </a:rPr>
              <a:t>Link</a:t>
            </a:r>
            <a:r>
              <a:rPr lang="en-US" sz="1800" b="0" strike="noStrike" spc="-1" dirty="0">
                <a:solidFill>
                  <a:srgbClr val="000000"/>
                </a:solidFill>
                <a:latin typeface="DejaVu Sans"/>
                <a:ea typeface="DejaVu Sans"/>
              </a:rPr>
              <a:t> (Password: </a:t>
            </a:r>
            <a:r>
              <a:rPr lang="en-US" sz="1800" b="0" strike="noStrike" spc="-1" dirty="0">
                <a:solidFill>
                  <a:srgbClr val="000000"/>
                </a:solidFill>
                <a:latin typeface="DejaVu Sans Mono"/>
                <a:ea typeface="DejaVu Sans"/>
              </a:rPr>
              <a:t>5cnN59dzVEm5atc</a:t>
            </a:r>
            <a:r>
              <a:rPr lang="en-US" sz="1800" b="0" strike="noStrike" spc="-1" dirty="0">
                <a:solidFill>
                  <a:srgbClr val="000000"/>
                </a:solidFill>
                <a:latin typeface="DejaVu Sans"/>
                <a:ea typeface="DejaVu Sans"/>
              </a:rPr>
              <a:t>)</a:t>
            </a:r>
            <a:endParaRPr lang="en-GB" sz="1800" b="0" strike="noStrike" spc="-1" dirty="0">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lang="en-US" sz="1800" b="0" strike="noStrike" spc="-1" dirty="0">
                <a:solidFill>
                  <a:srgbClr val="000000"/>
                </a:solidFill>
                <a:latin typeface="DejaVu Sans"/>
                <a:ea typeface="DejaVu Sans"/>
              </a:rPr>
              <a:t>Suggested detailed tutorial: </a:t>
            </a:r>
            <a:r>
              <a:rPr lang="en-US" sz="1800" b="0" u="sng" strike="noStrike" spc="-1" dirty="0">
                <a:solidFill>
                  <a:srgbClr val="0000FF"/>
                </a:solidFill>
                <a:uFillTx/>
                <a:latin typeface="DejaVu Sans"/>
                <a:ea typeface="DejaVu Sans"/>
                <a:hlinkClick r:id="rId5"/>
              </a:rPr>
              <a:t>Link</a:t>
            </a:r>
            <a:r>
              <a:rPr lang="en-US" sz="1800" b="0" strike="noStrike" spc="-1" dirty="0">
                <a:solidFill>
                  <a:srgbClr val="000000"/>
                </a:solidFill>
                <a:latin typeface="DejaVu Sans"/>
                <a:ea typeface="DejaVu Sans"/>
              </a:rPr>
              <a:t> </a:t>
            </a:r>
            <a:endParaRPr lang="en-GB" sz="1800" b="0" strike="noStrike" spc="-1" dirty="0">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lang="en-US" sz="1800" b="0" strike="noStrike" spc="-1" dirty="0">
                <a:solidFill>
                  <a:srgbClr val="000000"/>
                </a:solidFill>
                <a:latin typeface="DejaVu Sans"/>
                <a:ea typeface="DejaVu Sans"/>
              </a:rPr>
              <a:t>Mushroom tutorial will also be available via </a:t>
            </a:r>
            <a:r>
              <a:rPr lang="en-US" sz="1800" b="0" u="sng" strike="noStrike" spc="-1" dirty="0" err="1">
                <a:solidFill>
                  <a:srgbClr val="0000FF"/>
                </a:solidFill>
                <a:uFillTx/>
                <a:latin typeface="DejaVu Sans"/>
                <a:ea typeface="DejaVu Sans"/>
                <a:hlinkClick r:id="rId6"/>
              </a:rPr>
              <a:t>Github</a:t>
            </a:r>
            <a:r>
              <a:rPr lang="en-US" sz="1800" b="0" strike="noStrike" spc="-1" dirty="0">
                <a:solidFill>
                  <a:srgbClr val="000000"/>
                </a:solidFill>
                <a:latin typeface="DejaVu Sans"/>
                <a:ea typeface="DejaVu Sans"/>
              </a:rPr>
              <a:t>.</a:t>
            </a:r>
            <a:endParaRPr lang="en-GB" sz="1800" b="0" strike="noStrike" spc="-1" dirty="0">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lang="en-US" sz="1800" b="0" strike="noStrike" spc="-1" dirty="0">
                <a:solidFill>
                  <a:srgbClr val="000000"/>
                </a:solidFill>
                <a:latin typeface="DejaVu Sans"/>
                <a:ea typeface="DejaVu Sans"/>
              </a:rPr>
              <a:t>Use an existing LCIA methodology, such as BEES+.</a:t>
            </a:r>
            <a:endParaRPr lang="en-GB" sz="1800" b="0" strike="noStrike" spc="-1" dirty="0">
              <a:solidFill>
                <a:srgbClr val="000000"/>
              </a:solidFill>
              <a:latin typeface="Arial"/>
            </a:endParaRPr>
          </a:p>
          <a:p>
            <a:pPr marL="195120" indent="-179640">
              <a:lnSpc>
                <a:spcPct val="100000"/>
              </a:lnSpc>
              <a:spcBef>
                <a:spcPts val="360"/>
              </a:spcBef>
              <a:buClr>
                <a:srgbClr val="008C4F"/>
              </a:buClr>
              <a:buSzPct val="80000"/>
              <a:buFont typeface="Wingdings" charset="2"/>
              <a:buChar char=""/>
            </a:pPr>
            <a:r>
              <a:rPr lang="en-US" sz="1800" b="0" strike="noStrike" spc="-1" dirty="0">
                <a:solidFill>
                  <a:srgbClr val="000000"/>
                </a:solidFill>
                <a:latin typeface="DejaVu Sans"/>
                <a:ea typeface="DejaVu Sans"/>
              </a:rPr>
              <a:t>Submit your submission according to the instructions in the exercise sheet.</a:t>
            </a:r>
            <a:endParaRPr lang="en-GB" sz="1800" b="0" strike="noStrike" spc="-1" dirty="0">
              <a:solidFill>
                <a:srgbClr val="000000"/>
              </a:solidFill>
              <a:latin typeface="Arial"/>
            </a:endParaRPr>
          </a:p>
          <a:p>
            <a:pPr>
              <a:lnSpc>
                <a:spcPct val="100000"/>
              </a:lnSpc>
              <a:spcBef>
                <a:spcPts val="360"/>
              </a:spcBef>
            </a:pPr>
            <a:endParaRPr lang="en-GB" sz="1800" b="0" strike="noStrike" spc="-1" dirty="0">
              <a:solidFill>
                <a:srgbClr val="000000"/>
              </a:solidFill>
              <a:latin typeface="Arial"/>
            </a:endParaRPr>
          </a:p>
        </p:txBody>
      </p:sp>
      <p:sp>
        <p:nvSpPr>
          <p:cNvPr id="637" name="CustomShape 3"/>
          <p:cNvSpPr/>
          <p:nvPr/>
        </p:nvSpPr>
        <p:spPr>
          <a:xfrm>
            <a:off x="432720" y="1148040"/>
            <a:ext cx="10335240" cy="4759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My Favorite Fruit/Vegetable – LCA using OpenLCA</a:t>
            </a:r>
            <a:endParaRPr lang="en-GB" sz="2200" b="0" strike="noStrike" spc="-1">
              <a:solidFill>
                <a:srgbClr val="000000"/>
              </a:solidFill>
              <a:latin typeface="Arial"/>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8" name="CustomShape 1"/>
          <p:cNvSpPr/>
          <p:nvPr/>
        </p:nvSpPr>
        <p:spPr>
          <a:xfrm>
            <a:off x="335520" y="1268640"/>
            <a:ext cx="10725480" cy="50130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spcBef>
                <a:spcPts val="799"/>
              </a:spcBef>
              <a:tabLst>
                <a:tab pos="0" algn="l"/>
              </a:tabLst>
            </a:pPr>
            <a:r>
              <a:rPr lang="en-US" sz="4000" b="1" strike="noStrike" spc="-1">
                <a:solidFill>
                  <a:srgbClr val="000000"/>
                </a:solidFill>
                <a:latin typeface="DejaVu Sans"/>
                <a:ea typeface="DejaVu Sans"/>
              </a:rPr>
              <a:t>Questions?</a:t>
            </a:r>
            <a:endParaRPr lang="en-GB" sz="4000" b="0" strike="noStrike" spc="-1">
              <a:solidFill>
                <a:srgbClr val="000000"/>
              </a:solidFill>
              <a:latin typeface="Arial"/>
            </a:endParaRPr>
          </a:p>
        </p:txBody>
      </p:sp>
      <p:sp>
        <p:nvSpPr>
          <p:cNvPr id="639" name="CustomShape 2"/>
          <p:cNvSpPr/>
          <p:nvPr/>
        </p:nvSpPr>
        <p:spPr>
          <a:xfrm>
            <a:off x="335520" y="764640"/>
            <a:ext cx="10725480" cy="476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000000"/>
              </a:solidFill>
              <a:latin typeface="Arial"/>
              <a:ea typeface="DejaVu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CustomShape 1"/>
          <p:cNvSpPr/>
          <p:nvPr/>
        </p:nvSpPr>
        <p:spPr>
          <a:xfrm>
            <a:off x="335520" y="4406760"/>
            <a:ext cx="10730880" cy="1339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a:solidFill>
                  <a:srgbClr val="008C4F"/>
                </a:solidFill>
                <a:latin typeface="Arial Unicode MS"/>
                <a:ea typeface="DejaVu Sans"/>
              </a:rPr>
              <a:t>Lifecycle Assessment (LCA)</a:t>
            </a:r>
            <a:endParaRPr lang="en-GB" sz="3000" b="0" strike="noStrike" spc="-1">
              <a:solidFill>
                <a:srgbClr val="000000"/>
              </a:solidFill>
              <a:latin typeface="Arial"/>
            </a:endParaRPr>
          </a:p>
        </p:txBody>
      </p:sp>
      <p:sp>
        <p:nvSpPr>
          <p:cNvPr id="291" name="CustomShape 2"/>
          <p:cNvSpPr/>
          <p:nvPr/>
        </p:nvSpPr>
        <p:spPr>
          <a:xfrm>
            <a:off x="335520" y="2906640"/>
            <a:ext cx="10730880" cy="1477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US" sz="1800" b="0" strike="noStrike" spc="-1">
              <a:solidFill>
                <a:srgbClr val="000000"/>
              </a:solidFill>
              <a:latin typeface="Arial"/>
              <a:ea typeface="DejaVu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CustomShape 1"/>
          <p:cNvSpPr/>
          <p:nvPr/>
        </p:nvSpPr>
        <p:spPr>
          <a:xfrm>
            <a:off x="335520" y="764640"/>
            <a:ext cx="10730880" cy="481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Lifecycle Assessment (LCA)</a:t>
            </a:r>
            <a:endParaRPr lang="en-GB" sz="2400" b="0" strike="noStrike" spc="-1">
              <a:solidFill>
                <a:srgbClr val="000000"/>
              </a:solidFill>
              <a:latin typeface="Arial"/>
            </a:endParaRPr>
          </a:p>
        </p:txBody>
      </p:sp>
      <p:sp>
        <p:nvSpPr>
          <p:cNvPr id="293" name="CustomShape 2"/>
          <p:cNvSpPr/>
          <p:nvPr/>
        </p:nvSpPr>
        <p:spPr>
          <a:xfrm>
            <a:off x="432720" y="1148040"/>
            <a:ext cx="10336320" cy="477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Definition</a:t>
            </a:r>
            <a:endParaRPr lang="en-GB" sz="2200" b="0" strike="noStrike" spc="-1">
              <a:solidFill>
                <a:srgbClr val="000000"/>
              </a:solidFill>
              <a:latin typeface="Arial"/>
            </a:endParaRPr>
          </a:p>
        </p:txBody>
      </p:sp>
      <p:sp>
        <p:nvSpPr>
          <p:cNvPr id="294" name="CustomShape 3"/>
          <p:cNvSpPr/>
          <p:nvPr/>
        </p:nvSpPr>
        <p:spPr>
          <a:xfrm>
            <a:off x="865800" y="2859480"/>
            <a:ext cx="9910800" cy="1469880"/>
          </a:xfrm>
          <a:prstGeom prst="roundRect">
            <a:avLst>
              <a:gd name="adj" fmla="val 16667"/>
            </a:avLst>
          </a:prstGeom>
          <a:noFill/>
          <a:ln w="25560">
            <a:solidFill>
              <a:srgbClr val="008C4F"/>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1800" b="0" i="1" strike="noStrike" spc="-1">
                <a:solidFill>
                  <a:srgbClr val="000000"/>
                </a:solidFill>
                <a:latin typeface="DejaVu Sans"/>
                <a:ea typeface="DejaVu Sans"/>
              </a:rPr>
              <a:t>“LCA addresses the environmental aspects and potential environmental impacts (e.g. use of resources and environmental consequences of releases) throughout a product’s lifecycle from raw material acquisition through production, use, end-of-life treatment, recycling and final disposal (i.e., cradle-to-grave).” </a:t>
            </a:r>
            <a:r>
              <a:rPr lang="en-US" sz="1800" b="0" strike="noStrike" spc="-1">
                <a:solidFill>
                  <a:srgbClr val="000000"/>
                </a:solidFill>
                <a:latin typeface="DejaVu Sans"/>
                <a:ea typeface="DejaVu Sans"/>
              </a:rPr>
              <a:t>-- ISO 14040</a:t>
            </a:r>
            <a:endParaRPr lang="en-GB" sz="1800" b="0" strike="noStrike" spc="-1">
              <a:solidFill>
                <a:srgbClr val="000000"/>
              </a:solidFill>
              <a:latin typeface="Arial"/>
            </a:endParaRPr>
          </a:p>
        </p:txBody>
      </p:sp>
      <p:sp>
        <p:nvSpPr>
          <p:cNvPr id="295" name="CustomShape 4"/>
          <p:cNvSpPr/>
          <p:nvPr/>
        </p:nvSpPr>
        <p:spPr>
          <a:xfrm>
            <a:off x="274320" y="6363360"/>
            <a:ext cx="109152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ISO 14040 Environmental management — Life cycle assessment — Principles and framework, International standards organisation (</a:t>
            </a:r>
            <a:r>
              <a:rPr lang="en-US" sz="900" b="0" u="sng" strike="noStrike" spc="-1">
                <a:solidFill>
                  <a:srgbClr val="0000FF"/>
                </a:solidFill>
                <a:uFillTx/>
                <a:latin typeface="Roboto"/>
                <a:ea typeface="Roboto"/>
                <a:hlinkClick r:id="rId2"/>
              </a:rPr>
              <a:t>https://www.iso.org/standard/37456.html</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6262</Words>
  <Application>Microsoft Office PowerPoint</Application>
  <PresentationFormat>Breitbild</PresentationFormat>
  <Paragraphs>827</Paragraphs>
  <Slides>76</Slides>
  <Notes>0</Notes>
  <HiddenSlides>2</HiddenSlides>
  <MMClips>0</MMClips>
  <ScaleCrop>false</ScaleCrop>
  <HeadingPairs>
    <vt:vector size="6" baseType="variant">
      <vt:variant>
        <vt:lpstr>Verwendete Schriftarten</vt:lpstr>
      </vt:variant>
      <vt:variant>
        <vt:i4>10</vt:i4>
      </vt:variant>
      <vt:variant>
        <vt:lpstr>Design</vt:lpstr>
      </vt:variant>
      <vt:variant>
        <vt:i4>6</vt:i4>
      </vt:variant>
      <vt:variant>
        <vt:lpstr>Folientitel</vt:lpstr>
      </vt:variant>
      <vt:variant>
        <vt:i4>76</vt:i4>
      </vt:variant>
    </vt:vector>
  </HeadingPairs>
  <TitlesOfParts>
    <vt:vector size="92" baseType="lpstr">
      <vt:lpstr>Arial</vt:lpstr>
      <vt:lpstr>Arial Unicode MS</vt:lpstr>
      <vt:lpstr>DejaVu Sans</vt:lpstr>
      <vt:lpstr>DejaVu Sans Mono</vt:lpstr>
      <vt:lpstr>DejaVu Serif</vt:lpstr>
      <vt:lpstr>icomoon</vt:lpstr>
      <vt:lpstr>OpenSymbol</vt:lpstr>
      <vt:lpstr>Roboto</vt:lpstr>
      <vt:lpstr>Symbol</vt:lpstr>
      <vt:lpstr>Wingdings</vt:lpstr>
      <vt:lpstr>Office Theme</vt:lpstr>
      <vt:lpstr>Office Theme</vt:lpstr>
      <vt:lpstr>Office Theme</vt:lpstr>
      <vt:lpstr>Office Theme</vt:lpstr>
      <vt:lpstr>Office Theme</vt:lpstr>
      <vt:lpstr>Office Theme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Hooby</dc:creator>
  <dc:description/>
  <cp:lastModifiedBy>Theresa Sommer</cp:lastModifiedBy>
  <cp:revision>4176</cp:revision>
  <dcterms:created xsi:type="dcterms:W3CDTF">2013-05-21T09:22:36Z</dcterms:created>
  <dcterms:modified xsi:type="dcterms:W3CDTF">2023-05-17T13:56:02Z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false</vt:bool>
  </property>
  <property fmtid="{D5CDD505-2E9C-101B-9397-08002B2CF9AE}" pid="4" name="LinksUpToDate">
    <vt:bool>false</vt:bool>
  </property>
  <property fmtid="{D5CDD505-2E9C-101B-9397-08002B2CF9AE}" pid="5" name="MMClips">
    <vt:i4>0</vt:i4>
  </property>
  <property fmtid="{D5CDD505-2E9C-101B-9397-08002B2CF9AE}" pid="6" name="Notes">
    <vt:i4>5</vt:i4>
  </property>
  <property fmtid="{D5CDD505-2E9C-101B-9397-08002B2CF9AE}" pid="7" name="PresentationFormat">
    <vt:lpwstr>Widescreen</vt:lpwstr>
  </property>
  <property fmtid="{D5CDD505-2E9C-101B-9397-08002B2CF9AE}" pid="8" name="ScaleCrop">
    <vt:bool>false</vt:bool>
  </property>
  <property fmtid="{D5CDD505-2E9C-101B-9397-08002B2CF9AE}" pid="9" name="ShareDoc">
    <vt:bool>false</vt:bool>
  </property>
  <property fmtid="{D5CDD505-2E9C-101B-9397-08002B2CF9AE}" pid="10" name="Slides">
    <vt:i4>20</vt:i4>
  </property>
</Properties>
</file>